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2" r:id="rId5"/>
    <p:sldId id="265" r:id="rId6"/>
    <p:sldId id="267" r:id="rId7"/>
    <p:sldId id="266" r:id="rId8"/>
    <p:sldId id="268" r:id="rId9"/>
    <p:sldId id="269" r:id="rId10"/>
    <p:sldId id="27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C5C3"/>
    <a:srgbClr val="DBF6FE"/>
    <a:srgbClr val="F7E8E1"/>
    <a:srgbClr val="F1FC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1214" y="53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192.168.174.32\zetka\&#1046;.&#1042;\&#1044;&#1083;&#1103;%20&#1060;&#1041;&#1055;%20&#1082;%20&#1092;&#1086;&#1088;&#1084;&#1080;&#1088;&#1086;&#1074;&#1072;&#1085;&#1080;&#1102;%20&#1079;&#1072;&#1103;&#1074;&#1082;&#1080;.xls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0"/>
    </c:view3D>
    <c:floor>
      <c:thickness val="0"/>
      <c:spPr>
        <a:noFill/>
        <a:ln w="6350">
          <a:noFill/>
        </a:ln>
      </c:spPr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1927525254926807E-2"/>
          <c:y val="0"/>
          <c:w val="0.94499545719017519"/>
          <c:h val="0.98701007610202385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Pt>
            <c:idx val="3"/>
            <c:invertIfNegative val="0"/>
            <c:bubble3D val="0"/>
            <c:spPr>
              <a:solidFill>
                <a:schemeClr val="accent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3-6187-4913-BA33-09CCF6838A1E}"/>
              </c:ext>
            </c:extLst>
          </c:dPt>
          <c:cat>
            <c:strRef>
              <c:f>Sheet1!$A$2:$A$7</c:f>
              <c:strCache>
                <c:ptCount val="4"/>
                <c:pt idx="1">
                  <c:v>2019 год</c:v>
                </c:pt>
                <c:pt idx="3">
                  <c:v>2020 год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1">
                  <c:v>552</c:v>
                </c:pt>
                <c:pt idx="3">
                  <c:v>551.29999999999995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6187-4913-BA33-09CCF6838A1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shape val="box"/>
        <c:axId val="65780736"/>
        <c:axId val="67155840"/>
        <c:axId val="0"/>
      </c:bar3DChart>
      <c:catAx>
        <c:axId val="65780736"/>
        <c:scaling>
          <c:orientation val="minMax"/>
        </c:scaling>
        <c:delete val="1"/>
        <c:axPos val="b"/>
        <c:numFmt formatCode="General" sourceLinked="0"/>
        <c:majorTickMark val="out"/>
        <c:minorTickMark val="none"/>
        <c:tickLblPos val="nextTo"/>
        <c:crossAx val="67155840"/>
        <c:crosses val="autoZero"/>
        <c:auto val="1"/>
        <c:lblAlgn val="ctr"/>
        <c:lblOffset val="100"/>
        <c:noMultiLvlLbl val="0"/>
      </c:catAx>
      <c:valAx>
        <c:axId val="67155840"/>
        <c:scaling>
          <c:orientation val="minMax"/>
          <c:max val="100"/>
        </c:scaling>
        <c:delete val="1"/>
        <c:axPos val="l"/>
        <c:numFmt formatCode="General" sourceLinked="1"/>
        <c:majorTickMark val="out"/>
        <c:minorTickMark val="none"/>
        <c:tickLblPos val="nextTo"/>
        <c:crossAx val="6578073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50868789284278448"/>
          <c:y val="5.0267043669494187E-2"/>
          <c:w val="0.3111075683714164"/>
          <c:h val="0.83977379830348731"/>
        </c:manualLayout>
      </c:layout>
      <c:bar3DChart>
        <c:barDir val="bar"/>
        <c:grouping val="percentStacked"/>
        <c:varyColors val="0"/>
        <c:ser>
          <c:idx val="0"/>
          <c:order val="0"/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Лист1!$C$7:$C$10</c:f>
              <c:strCache>
                <c:ptCount val="4"/>
                <c:pt idx="0">
                  <c:v>прочие неналоговые доходы (от оказания платных услуг)</c:v>
                </c:pt>
                <c:pt idx="1">
                  <c:v>штрафы, санкции, возмещение ущерба</c:v>
                </c:pt>
                <c:pt idx="2">
                  <c:v>доходы от продажи материальныи нематериальных активов</c:v>
                </c:pt>
                <c:pt idx="3">
                  <c:v>доходы от имущества, находящегося в муниципальной собственности</c:v>
                </c:pt>
              </c:strCache>
            </c:strRef>
          </c:cat>
          <c:val>
            <c:numRef>
              <c:f>Лист1!$D$7:$D$10</c:f>
              <c:numCache>
                <c:formatCode>General</c:formatCode>
                <c:ptCount val="4"/>
                <c:pt idx="0">
                  <c:v>12615</c:v>
                </c:pt>
                <c:pt idx="1">
                  <c:v>1</c:v>
                </c:pt>
                <c:pt idx="2">
                  <c:v>0</c:v>
                </c:pt>
                <c:pt idx="3">
                  <c:v>9624.2999999999993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595-494A-8090-850979425A53}"/>
            </c:ext>
          </c:extLst>
        </c:ser>
        <c:ser>
          <c:idx val="1"/>
          <c:order val="1"/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Лист1!$C$7:$C$10</c:f>
              <c:strCache>
                <c:ptCount val="4"/>
                <c:pt idx="0">
                  <c:v>прочие неналоговые доходы (от оказания платных услуг)</c:v>
                </c:pt>
                <c:pt idx="1">
                  <c:v>штрафы, санкции, возмещение ущерба</c:v>
                </c:pt>
                <c:pt idx="2">
                  <c:v>доходы от продажи материальныи нематериальных активов</c:v>
                </c:pt>
                <c:pt idx="3">
                  <c:v>доходы от имущества, находящегося в муниципальной собственности</c:v>
                </c:pt>
              </c:strCache>
            </c:strRef>
          </c:cat>
          <c:val>
            <c:numRef>
              <c:f>Лист1!$E$7:$E$10</c:f>
              <c:numCache>
                <c:formatCode>General</c:formatCode>
                <c:ptCount val="4"/>
                <c:pt idx="0">
                  <c:v>22651</c:v>
                </c:pt>
                <c:pt idx="1">
                  <c:v>804.7</c:v>
                </c:pt>
                <c:pt idx="2">
                  <c:v>4979.5</c:v>
                </c:pt>
                <c:pt idx="3">
                  <c:v>16465.400000000001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595-494A-8090-850979425A53}"/>
            </c:ext>
          </c:extLst>
        </c:ser>
        <c:ser>
          <c:idx val="2"/>
          <c:order val="2"/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 baseline="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Лист1!$C$7:$C$10</c:f>
              <c:strCache>
                <c:ptCount val="4"/>
                <c:pt idx="0">
                  <c:v>прочие неналоговые доходы (от оказания платных услуг)</c:v>
                </c:pt>
                <c:pt idx="1">
                  <c:v>штрафы, санкции, возмещение ущерба</c:v>
                </c:pt>
                <c:pt idx="2">
                  <c:v>доходы от продажи материальныи нематериальных активов</c:v>
                </c:pt>
                <c:pt idx="3">
                  <c:v>доходы от имущества, находящегося в муниципальной собственности</c:v>
                </c:pt>
              </c:strCache>
            </c:strRef>
          </c:cat>
          <c:val>
            <c:numRef>
              <c:f>Лист1!$F$7:$F$10</c:f>
              <c:numCache>
                <c:formatCode>General</c:formatCode>
                <c:ptCount val="4"/>
                <c:pt idx="0">
                  <c:v>12631</c:v>
                </c:pt>
                <c:pt idx="1">
                  <c:v>718.5</c:v>
                </c:pt>
                <c:pt idx="2">
                  <c:v>2832.4</c:v>
                </c:pt>
                <c:pt idx="3">
                  <c:v>10406.1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595-494A-8090-850979425A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47427328"/>
        <c:axId val="147430016"/>
        <c:axId val="0"/>
      </c:bar3DChart>
      <c:catAx>
        <c:axId val="147427328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200" kern="1000" baseline="0">
                <a:solidFill>
                  <a:srgbClr val="7030A0"/>
                </a:solidFill>
              </a:defRPr>
            </a:pPr>
            <a:endParaRPr lang="ru-RU"/>
          </a:p>
        </c:txPr>
        <c:crossAx val="147430016"/>
        <c:crosses val="autoZero"/>
        <c:auto val="1"/>
        <c:lblAlgn val="ctr"/>
        <c:lblOffset val="100"/>
        <c:noMultiLvlLbl val="0"/>
      </c:catAx>
      <c:valAx>
        <c:axId val="147430016"/>
        <c:scaling>
          <c:orientation val="minMax"/>
        </c:scaling>
        <c:delete val="1"/>
        <c:axPos val="b"/>
        <c:majorGridlines/>
        <c:numFmt formatCode="0%" sourceLinked="1"/>
        <c:majorTickMark val="out"/>
        <c:minorTickMark val="none"/>
        <c:tickLblPos val="nextTo"/>
        <c:crossAx val="1474273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view3D>
      <c:rotX val="7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295901017202463E-2"/>
          <c:y val="0.18593148143509178"/>
          <c:w val="0.55904578882535816"/>
          <c:h val="0.8124151895462735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расходов бюджета ЧМР за 2018 год</c:v>
                </c:pt>
              </c:strCache>
            </c:strRef>
          </c:tx>
          <c:dPt>
            <c:idx val="0"/>
            <c:bubble3D val="0"/>
            <c:explosion val="57"/>
            <c:extLst>
              <c:ext xmlns:c16="http://schemas.microsoft.com/office/drawing/2014/chart" uri="{C3380CC4-5D6E-409C-BE32-E72D297353CC}">
                <c16:uniqueId val="{00000000-E155-4216-96A2-8B0E8E1657DD}"/>
              </c:ext>
            </c:extLst>
          </c:dPt>
          <c:dPt>
            <c:idx val="1"/>
            <c:bubble3D val="0"/>
            <c:explosion val="17"/>
            <c:extLst>
              <c:ext xmlns:c16="http://schemas.microsoft.com/office/drawing/2014/chart" uri="{C3380CC4-5D6E-409C-BE32-E72D297353CC}">
                <c16:uniqueId val="{00000001-E155-4216-96A2-8B0E8E1657DD}"/>
              </c:ext>
            </c:extLst>
          </c:dPt>
          <c:dPt>
            <c:idx val="2"/>
            <c:bubble3D val="0"/>
            <c:explosion val="19"/>
            <c:extLst>
              <c:ext xmlns:c16="http://schemas.microsoft.com/office/drawing/2014/chart" uri="{C3380CC4-5D6E-409C-BE32-E72D297353CC}">
                <c16:uniqueId val="{00000002-E155-4216-96A2-8B0E8E1657DD}"/>
              </c:ext>
            </c:extLst>
          </c:dPt>
          <c:dPt>
            <c:idx val="3"/>
            <c:bubble3D val="0"/>
            <c:explosion val="7"/>
            <c:extLst>
              <c:ext xmlns:c16="http://schemas.microsoft.com/office/drawing/2014/chart" uri="{C3380CC4-5D6E-409C-BE32-E72D297353CC}">
                <c16:uniqueId val="{00000003-E155-4216-96A2-8B0E8E1657DD}"/>
              </c:ext>
            </c:extLst>
          </c:dPt>
          <c:dPt>
            <c:idx val="4"/>
            <c:bubble3D val="0"/>
            <c:explosion val="9"/>
            <c:extLst>
              <c:ext xmlns:c16="http://schemas.microsoft.com/office/drawing/2014/chart" uri="{C3380CC4-5D6E-409C-BE32-E72D297353CC}">
                <c16:uniqueId val="{00000004-E155-4216-96A2-8B0E8E1657DD}"/>
              </c:ext>
            </c:extLst>
          </c:dPt>
          <c:dPt>
            <c:idx val="6"/>
            <c:bubble3D val="0"/>
            <c:explosion val="10"/>
            <c:extLst>
              <c:ext xmlns:c16="http://schemas.microsoft.com/office/drawing/2014/chart" uri="{C3380CC4-5D6E-409C-BE32-E72D297353CC}">
                <c16:uniqueId val="{00000003-83EB-4EEF-AEF6-6118F968D47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aseline="0">
                    <a:solidFill>
                      <a:schemeClr val="tx1"/>
                    </a:solidFill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8"/>
                <c:pt idx="0">
                  <c:v>ФОТ с начислениями</c:v>
                </c:pt>
                <c:pt idx="1">
                  <c:v>Коммунальные услуги (с учетом уличного освещения)</c:v>
                </c:pt>
                <c:pt idx="2">
                  <c:v>межбюджетные транферты</c:v>
                </c:pt>
                <c:pt idx="3">
                  <c:v>Преобретения и услуги для капитальных вложений</c:v>
                </c:pt>
                <c:pt idx="4">
                  <c:v>Безмозмездные перечисления организациям и физ. Лицам</c:v>
                </c:pt>
                <c:pt idx="5">
                  <c:v>Приобретение ГСМ, хоз. Расходы</c:v>
                </c:pt>
                <c:pt idx="6">
                  <c:v>Другие расходы </c:v>
                </c:pt>
                <c:pt idx="7">
                  <c:v>Содержание имущества, зданий, дорог</c:v>
                </c:pt>
              </c:strCache>
            </c:strRef>
          </c:cat>
          <c:val>
            <c:numRef>
              <c:f>Лист1!$B$2:$B$9</c:f>
              <c:numCache>
                <c:formatCode>0.00%</c:formatCode>
                <c:ptCount val="8"/>
                <c:pt idx="0">
                  <c:v>0.24900000000000003</c:v>
                </c:pt>
                <c:pt idx="1">
                  <c:v>0.23400000000000001</c:v>
                </c:pt>
                <c:pt idx="2">
                  <c:v>0.15200000000000002</c:v>
                </c:pt>
                <c:pt idx="3">
                  <c:v>1.9000000000000003E-2</c:v>
                </c:pt>
                <c:pt idx="4">
                  <c:v>1.4E-2</c:v>
                </c:pt>
                <c:pt idx="5">
                  <c:v>1.7000000000000001E-2</c:v>
                </c:pt>
                <c:pt idx="6">
                  <c:v>5.000000000000001E-3</c:v>
                </c:pt>
                <c:pt idx="7" formatCode="0%">
                  <c:v>0.31000000000000005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E155-4216-96A2-8B0E8E1657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172703107123888"/>
          <c:y val="0.2468614057731818"/>
          <c:w val="0.35124159154062173"/>
          <c:h val="0.64361629242268004"/>
        </c:manualLayout>
      </c:layout>
      <c:overlay val="0"/>
      <c:txPr>
        <a:bodyPr/>
        <a:lstStyle/>
        <a:p>
          <a:pPr>
            <a:defRPr sz="1400" baseline="0">
              <a:solidFill>
                <a:schemeClr val="tx1"/>
              </a:solidFill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2" Type="http://schemas.microsoft.com/office/2007/relationships/hdphoto" Target="../media/hdphoto1.wdp"/><Relationship Id="rId1" Type="http://schemas.openxmlformats.org/officeDocument/2006/relationships/image" Target="../media/image10.jpe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0.02054</cdr:x>
      <cdr:y>0.20591</cdr:y>
    </cdr:from>
    <cdr:to>
      <cdr:x>0.28282</cdr:x>
      <cdr:y>0.43872</cdr:y>
    </cdr:to>
    <cdr:pic>
      <cdr:nvPicPr>
        <cdr:cNvPr id="3" name="Рисунок 2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 cstate="print">
          <a:extLst>
            <a:ext uri="{BEBA8EAE-BF5A-486C-A8C5-ECC9F3942E4B}">
              <a14:imgProps xmlns:a14="http://schemas.microsoft.com/office/drawing/2010/main">
                <a14:imgLayer r:embed="rId2">
                  <a14:imgEffect>
                    <a14:sharpenSoften amount="-14000"/>
                  </a14:imgEffect>
                </a14:imgLayer>
              </a14:imgProps>
            </a:ext>
            <a:ext uri="{28A0092B-C50C-407E-A947-70E740481C1C}">
              <a14:useLocalDpi xmlns:a14="http://schemas.microsoft.com/office/drawing/2010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190500" y="1504218"/>
          <a:ext cx="2433078" cy="1700737"/>
        </a:xfrm>
        <a:prstGeom xmlns:a="http://schemas.openxmlformats.org/drawingml/2006/main" prst="rect">
          <a:avLst/>
        </a:prstGeom>
        <a:effectLst xmlns:a="http://schemas.openxmlformats.org/drawingml/2006/main">
          <a:softEdge rad="127000"/>
        </a:effectLst>
      </cdr:spPr>
    </cdr:pic>
  </cdr:relSizeAnchor>
  <cdr:relSizeAnchor xmlns:cdr="http://schemas.openxmlformats.org/drawingml/2006/chartDrawing">
    <cdr:from>
      <cdr:x>0</cdr:x>
      <cdr:y>0.08475</cdr:y>
    </cdr:from>
    <cdr:to>
      <cdr:x>1</cdr:x>
      <cdr:y>0.24906</cdr:y>
    </cdr:to>
    <cdr:sp macro="" textlink="">
      <cdr:nvSpPr>
        <cdr:cNvPr id="2" name="TextBox 3"/>
        <cdr:cNvSpPr txBox="1"/>
      </cdr:nvSpPr>
      <cdr:spPr>
        <a:xfrm xmlns:a="http://schemas.openxmlformats.org/drawingml/2006/main">
          <a:off x="0" y="619125"/>
          <a:ext cx="9276521" cy="120032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2400" b="1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Структура расходов бюджета </a:t>
          </a:r>
        </a:p>
        <a:p xmlns:a="http://schemas.openxmlformats.org/drawingml/2006/main">
          <a:pPr algn="ctr"/>
          <a:r>
            <a:rPr lang="ru-RU" sz="2400" b="1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города Чистополь по экономическому содержанию </a:t>
          </a:r>
        </a:p>
        <a:p xmlns:a="http://schemas.openxmlformats.org/drawingml/2006/main">
          <a:pPr algn="ctr"/>
          <a:r>
            <a:rPr lang="ru-RU" sz="2400" b="1" dirty="0" smtClean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за 2020 год </a:t>
          </a:r>
          <a:endParaRPr lang="ru-RU" sz="2400" b="1" dirty="0">
            <a:solidFill>
              <a:srgbClr val="92D05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914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t>8/2/2021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9625" y="1534601"/>
            <a:ext cx="7962900" cy="2289976"/>
          </a:xfrm>
        </p:spPr>
        <p:txBody>
          <a:bodyPr>
            <a:normAutofit/>
          </a:bodyPr>
          <a:lstStyle/>
          <a:p>
            <a:r>
              <a:rPr lang="ru-RU" sz="2500" b="1" dirty="0" smtClean="0">
                <a:solidFill>
                  <a:srgbClr val="C00000"/>
                </a:solidFill>
                <a:latin typeface="+mn-lt"/>
              </a:rPr>
              <a:t>Бюджет для граждан</a:t>
            </a:r>
            <a:endParaRPr lang="en-US" sz="25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7355" y="4779229"/>
            <a:ext cx="4992624" cy="412973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2020 </a:t>
            </a:r>
            <a:r>
              <a:rPr lang="ru-RU" dirty="0" smtClean="0">
                <a:solidFill>
                  <a:srgbClr val="FF0000"/>
                </a:solidFill>
              </a:rPr>
              <a:t>г.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28647" y="2375565"/>
            <a:ext cx="7839075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200" dirty="0" smtClean="0">
                <a:solidFill>
                  <a:srgbClr val="6BC5C3"/>
                </a:solidFill>
              </a:rPr>
              <a:t>обеспечение </a:t>
            </a:r>
            <a:r>
              <a:rPr lang="ru-RU" sz="2200" dirty="0">
                <a:solidFill>
                  <a:srgbClr val="6BC5C3"/>
                </a:solidFill>
              </a:rPr>
              <a:t>инвентаризации муниципального имущества, </a:t>
            </a:r>
            <a:endParaRPr lang="ru-RU" sz="2200" dirty="0" smtClean="0">
              <a:solidFill>
                <a:srgbClr val="6BC5C3"/>
              </a:solidFill>
            </a:endParaRPr>
          </a:p>
          <a:p>
            <a:pPr marL="285750" indent="-285750">
              <a:buFontTx/>
              <a:buChar char="-"/>
            </a:pPr>
            <a:r>
              <a:rPr lang="ru-RU" sz="2200" dirty="0" smtClean="0">
                <a:solidFill>
                  <a:srgbClr val="6BC5C3"/>
                </a:solidFill>
              </a:rPr>
              <a:t>размещение </a:t>
            </a:r>
            <a:r>
              <a:rPr lang="ru-RU" sz="2200" dirty="0">
                <a:solidFill>
                  <a:srgbClr val="6BC5C3"/>
                </a:solidFill>
              </a:rPr>
              <a:t>актуального перечня муниципального имущества, предоставляемого к реализации; </a:t>
            </a:r>
            <a:endParaRPr lang="ru-RU" sz="2200" dirty="0" smtClean="0">
              <a:solidFill>
                <a:srgbClr val="6BC5C3"/>
              </a:solidFill>
            </a:endParaRPr>
          </a:p>
          <a:p>
            <a:pPr marL="285750" indent="-285750">
              <a:buFontTx/>
              <a:buChar char="-"/>
            </a:pPr>
            <a:r>
              <a:rPr lang="ru-RU" sz="2200" dirty="0" smtClean="0">
                <a:solidFill>
                  <a:srgbClr val="6BC5C3"/>
                </a:solidFill>
              </a:rPr>
              <a:t>обеспечение </a:t>
            </a:r>
            <a:r>
              <a:rPr lang="ru-RU" sz="2200" dirty="0">
                <a:solidFill>
                  <a:srgbClr val="6BC5C3"/>
                </a:solidFill>
              </a:rPr>
              <a:t>муниципального контроля  целевого использования земельных </a:t>
            </a:r>
            <a:r>
              <a:rPr lang="ru-RU" sz="2200" dirty="0" smtClean="0">
                <a:solidFill>
                  <a:srgbClr val="6BC5C3"/>
                </a:solidFill>
              </a:rPr>
              <a:t>участков; </a:t>
            </a:r>
          </a:p>
          <a:p>
            <a:pPr marL="285750" indent="-285750">
              <a:buFontTx/>
              <a:buChar char="-"/>
            </a:pPr>
            <a:r>
              <a:rPr lang="ru-RU" sz="2200" dirty="0">
                <a:solidFill>
                  <a:srgbClr val="6BC5C3"/>
                </a:solidFill>
              </a:rPr>
              <a:t>передачи имущества, неиспользуемого учреждениями, на баланс казны; передача в аренду неиспользуемых площадей</a:t>
            </a:r>
            <a:r>
              <a:rPr lang="ru-RU" sz="2200" dirty="0" smtClean="0">
                <a:solidFill>
                  <a:srgbClr val="6BC5C3"/>
                </a:solidFill>
              </a:rPr>
              <a:t>;  (</a:t>
            </a:r>
            <a:r>
              <a:rPr lang="ru-RU" sz="2200" dirty="0" smtClean="0">
                <a:solidFill>
                  <a:srgbClr val="FF0000"/>
                </a:solidFill>
              </a:rPr>
              <a:t>добавить</a:t>
            </a:r>
            <a:r>
              <a:rPr lang="ru-RU" sz="2200" dirty="0" smtClean="0">
                <a:solidFill>
                  <a:srgbClr val="6BC5C3"/>
                </a:solidFill>
              </a:rPr>
              <a:t>)</a:t>
            </a:r>
            <a:endParaRPr lang="ru-RU" sz="2200" dirty="0">
              <a:solidFill>
                <a:srgbClr val="6BC5C3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28649" y="800785"/>
            <a:ext cx="7953375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0070C0"/>
                </a:solidFill>
              </a:rPr>
              <a:t>Содействие </a:t>
            </a:r>
            <a:r>
              <a:rPr lang="ru-RU" sz="3000" b="1" dirty="0">
                <a:solidFill>
                  <a:srgbClr val="0070C0"/>
                </a:solidFill>
              </a:rPr>
              <a:t>вовлечению в хозяйственный оборот земельных участков муниципальной </a:t>
            </a:r>
            <a:r>
              <a:rPr lang="ru-RU" sz="3000" b="1" dirty="0" smtClean="0">
                <a:solidFill>
                  <a:srgbClr val="0070C0"/>
                </a:solidFill>
              </a:rPr>
              <a:t>собственности</a:t>
            </a:r>
          </a:p>
          <a:p>
            <a:pPr algn="ctr"/>
            <a:endParaRPr lang="ru-RU" sz="3000" b="1" dirty="0">
              <a:solidFill>
                <a:srgbClr val="0070C0"/>
              </a:solidFill>
            </a:endParaRPr>
          </a:p>
          <a:p>
            <a:pPr algn="ctr"/>
            <a:endParaRPr lang="ru-RU" sz="30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4928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8CAD5531-86D1-4F1E-906F-F8C32B5A2CEF}"/>
              </a:ext>
            </a:extLst>
          </p:cNvPr>
          <p:cNvGrpSpPr/>
          <p:nvPr/>
        </p:nvGrpSpPr>
        <p:grpSpPr>
          <a:xfrm>
            <a:off x="2203705" y="1500744"/>
            <a:ext cx="4736592" cy="4736592"/>
            <a:chOff x="5975350" y="3128317"/>
            <a:chExt cx="1600200" cy="1600201"/>
          </a:xfrm>
        </p:grpSpPr>
        <p:sp>
          <p:nvSpPr>
            <p:cNvPr id="23" name="Freeform 3128">
              <a:extLst>
                <a:ext uri="{FF2B5EF4-FFF2-40B4-BE49-F238E27FC236}">
                  <a16:creationId xmlns:a16="http://schemas.microsoft.com/office/drawing/2014/main" id="{77B71208-5191-4233-86D1-948854B44478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4025" y="3128317"/>
              <a:ext cx="650875" cy="577850"/>
            </a:xfrm>
            <a:custGeom>
              <a:avLst/>
              <a:gdLst>
                <a:gd name="T0" fmla="*/ 1637 w 1637"/>
                <a:gd name="T1" fmla="*/ 945 h 1457"/>
                <a:gd name="T2" fmla="*/ 1602 w 1637"/>
                <a:gd name="T3" fmla="*/ 892 h 1457"/>
                <a:gd name="T4" fmla="*/ 1529 w 1637"/>
                <a:gd name="T5" fmla="*/ 790 h 1457"/>
                <a:gd name="T6" fmla="*/ 1452 w 1637"/>
                <a:gd name="T7" fmla="*/ 694 h 1457"/>
                <a:gd name="T8" fmla="*/ 1367 w 1637"/>
                <a:gd name="T9" fmla="*/ 602 h 1457"/>
                <a:gd name="T10" fmla="*/ 1279 w 1637"/>
                <a:gd name="T11" fmla="*/ 517 h 1457"/>
                <a:gd name="T12" fmla="*/ 1187 w 1637"/>
                <a:gd name="T13" fmla="*/ 438 h 1457"/>
                <a:gd name="T14" fmla="*/ 1090 w 1637"/>
                <a:gd name="T15" fmla="*/ 365 h 1457"/>
                <a:gd name="T16" fmla="*/ 989 w 1637"/>
                <a:gd name="T17" fmla="*/ 297 h 1457"/>
                <a:gd name="T18" fmla="*/ 883 w 1637"/>
                <a:gd name="T19" fmla="*/ 238 h 1457"/>
                <a:gd name="T20" fmla="*/ 775 w 1637"/>
                <a:gd name="T21" fmla="*/ 183 h 1457"/>
                <a:gd name="T22" fmla="*/ 662 w 1637"/>
                <a:gd name="T23" fmla="*/ 135 h 1457"/>
                <a:gd name="T24" fmla="*/ 547 w 1637"/>
                <a:gd name="T25" fmla="*/ 95 h 1457"/>
                <a:gd name="T26" fmla="*/ 430 w 1637"/>
                <a:gd name="T27" fmla="*/ 61 h 1457"/>
                <a:gd name="T28" fmla="*/ 310 w 1637"/>
                <a:gd name="T29" fmla="*/ 34 h 1457"/>
                <a:gd name="T30" fmla="*/ 187 w 1637"/>
                <a:gd name="T31" fmla="*/ 15 h 1457"/>
                <a:gd name="T32" fmla="*/ 62 w 1637"/>
                <a:gd name="T33" fmla="*/ 3 h 1457"/>
                <a:gd name="T34" fmla="*/ 0 w 1637"/>
                <a:gd name="T35" fmla="*/ 0 h 1457"/>
                <a:gd name="T36" fmla="*/ 0 w 1637"/>
                <a:gd name="T37" fmla="*/ 1024 h 1457"/>
                <a:gd name="T38" fmla="*/ 749 w 1637"/>
                <a:gd name="T39" fmla="*/ 1457 h 1457"/>
                <a:gd name="T40" fmla="*/ 1637 w 1637"/>
                <a:gd name="T41" fmla="*/ 945 h 1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37" h="1457">
                  <a:moveTo>
                    <a:pt x="1637" y="945"/>
                  </a:moveTo>
                  <a:lnTo>
                    <a:pt x="1602" y="892"/>
                  </a:lnTo>
                  <a:lnTo>
                    <a:pt x="1529" y="790"/>
                  </a:lnTo>
                  <a:lnTo>
                    <a:pt x="1452" y="694"/>
                  </a:lnTo>
                  <a:lnTo>
                    <a:pt x="1367" y="602"/>
                  </a:lnTo>
                  <a:lnTo>
                    <a:pt x="1279" y="517"/>
                  </a:lnTo>
                  <a:lnTo>
                    <a:pt x="1187" y="438"/>
                  </a:lnTo>
                  <a:lnTo>
                    <a:pt x="1090" y="365"/>
                  </a:lnTo>
                  <a:lnTo>
                    <a:pt x="989" y="297"/>
                  </a:lnTo>
                  <a:lnTo>
                    <a:pt x="883" y="238"/>
                  </a:lnTo>
                  <a:lnTo>
                    <a:pt x="775" y="183"/>
                  </a:lnTo>
                  <a:lnTo>
                    <a:pt x="662" y="135"/>
                  </a:lnTo>
                  <a:lnTo>
                    <a:pt x="547" y="95"/>
                  </a:lnTo>
                  <a:lnTo>
                    <a:pt x="430" y="61"/>
                  </a:lnTo>
                  <a:lnTo>
                    <a:pt x="310" y="34"/>
                  </a:lnTo>
                  <a:lnTo>
                    <a:pt x="187" y="15"/>
                  </a:lnTo>
                  <a:lnTo>
                    <a:pt x="62" y="3"/>
                  </a:lnTo>
                  <a:lnTo>
                    <a:pt x="0" y="0"/>
                  </a:lnTo>
                  <a:lnTo>
                    <a:pt x="0" y="1024"/>
                  </a:lnTo>
                  <a:lnTo>
                    <a:pt x="749" y="1457"/>
                  </a:lnTo>
                  <a:lnTo>
                    <a:pt x="1637" y="94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4" name="Freeform 3129">
              <a:extLst>
                <a:ext uri="{FF2B5EF4-FFF2-40B4-BE49-F238E27FC236}">
                  <a16:creationId xmlns:a16="http://schemas.microsoft.com/office/drawing/2014/main" id="{F0276B80-301A-496E-8586-7D810E3F6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00" y="3128317"/>
              <a:ext cx="650875" cy="577850"/>
            </a:xfrm>
            <a:custGeom>
              <a:avLst/>
              <a:gdLst>
                <a:gd name="T0" fmla="*/ 0 w 1637"/>
                <a:gd name="T1" fmla="*/ 945 h 1457"/>
                <a:gd name="T2" fmla="*/ 887 w 1637"/>
                <a:gd name="T3" fmla="*/ 1457 h 1457"/>
                <a:gd name="T4" fmla="*/ 1637 w 1637"/>
                <a:gd name="T5" fmla="*/ 1024 h 1457"/>
                <a:gd name="T6" fmla="*/ 1637 w 1637"/>
                <a:gd name="T7" fmla="*/ 0 h 1457"/>
                <a:gd name="T8" fmla="*/ 1574 w 1637"/>
                <a:gd name="T9" fmla="*/ 3 h 1457"/>
                <a:gd name="T10" fmla="*/ 1450 w 1637"/>
                <a:gd name="T11" fmla="*/ 15 h 1457"/>
                <a:gd name="T12" fmla="*/ 1327 w 1637"/>
                <a:gd name="T13" fmla="*/ 34 h 1457"/>
                <a:gd name="T14" fmla="*/ 1206 w 1637"/>
                <a:gd name="T15" fmla="*/ 61 h 1457"/>
                <a:gd name="T16" fmla="*/ 1090 w 1637"/>
                <a:gd name="T17" fmla="*/ 95 h 1457"/>
                <a:gd name="T18" fmla="*/ 974 w 1637"/>
                <a:gd name="T19" fmla="*/ 135 h 1457"/>
                <a:gd name="T20" fmla="*/ 861 w 1637"/>
                <a:gd name="T21" fmla="*/ 183 h 1457"/>
                <a:gd name="T22" fmla="*/ 754 w 1637"/>
                <a:gd name="T23" fmla="*/ 238 h 1457"/>
                <a:gd name="T24" fmla="*/ 648 w 1637"/>
                <a:gd name="T25" fmla="*/ 297 h 1457"/>
                <a:gd name="T26" fmla="*/ 547 w 1637"/>
                <a:gd name="T27" fmla="*/ 365 h 1457"/>
                <a:gd name="T28" fmla="*/ 449 w 1637"/>
                <a:gd name="T29" fmla="*/ 438 h 1457"/>
                <a:gd name="T30" fmla="*/ 357 w 1637"/>
                <a:gd name="T31" fmla="*/ 517 h 1457"/>
                <a:gd name="T32" fmla="*/ 269 w 1637"/>
                <a:gd name="T33" fmla="*/ 602 h 1457"/>
                <a:gd name="T34" fmla="*/ 185 w 1637"/>
                <a:gd name="T35" fmla="*/ 694 h 1457"/>
                <a:gd name="T36" fmla="*/ 107 w 1637"/>
                <a:gd name="T37" fmla="*/ 790 h 1457"/>
                <a:gd name="T38" fmla="*/ 35 w 1637"/>
                <a:gd name="T39" fmla="*/ 892 h 1457"/>
                <a:gd name="T40" fmla="*/ 0 w 1637"/>
                <a:gd name="T41" fmla="*/ 945 h 1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37" h="1457">
                  <a:moveTo>
                    <a:pt x="0" y="945"/>
                  </a:moveTo>
                  <a:lnTo>
                    <a:pt x="887" y="1457"/>
                  </a:lnTo>
                  <a:lnTo>
                    <a:pt x="1637" y="1024"/>
                  </a:lnTo>
                  <a:lnTo>
                    <a:pt x="1637" y="0"/>
                  </a:lnTo>
                  <a:lnTo>
                    <a:pt x="1574" y="3"/>
                  </a:lnTo>
                  <a:lnTo>
                    <a:pt x="1450" y="15"/>
                  </a:lnTo>
                  <a:lnTo>
                    <a:pt x="1327" y="34"/>
                  </a:lnTo>
                  <a:lnTo>
                    <a:pt x="1206" y="61"/>
                  </a:lnTo>
                  <a:lnTo>
                    <a:pt x="1090" y="95"/>
                  </a:lnTo>
                  <a:lnTo>
                    <a:pt x="974" y="135"/>
                  </a:lnTo>
                  <a:lnTo>
                    <a:pt x="861" y="183"/>
                  </a:lnTo>
                  <a:lnTo>
                    <a:pt x="754" y="238"/>
                  </a:lnTo>
                  <a:lnTo>
                    <a:pt x="648" y="297"/>
                  </a:lnTo>
                  <a:lnTo>
                    <a:pt x="547" y="365"/>
                  </a:lnTo>
                  <a:lnTo>
                    <a:pt x="449" y="438"/>
                  </a:lnTo>
                  <a:lnTo>
                    <a:pt x="357" y="517"/>
                  </a:lnTo>
                  <a:lnTo>
                    <a:pt x="269" y="602"/>
                  </a:lnTo>
                  <a:lnTo>
                    <a:pt x="185" y="694"/>
                  </a:lnTo>
                  <a:lnTo>
                    <a:pt x="107" y="790"/>
                  </a:lnTo>
                  <a:lnTo>
                    <a:pt x="35" y="892"/>
                  </a:lnTo>
                  <a:lnTo>
                    <a:pt x="0" y="945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5" name="Freeform 3130">
              <a:extLst>
                <a:ext uri="{FF2B5EF4-FFF2-40B4-BE49-F238E27FC236}">
                  <a16:creationId xmlns:a16="http://schemas.microsoft.com/office/drawing/2014/main" id="{206A1B7F-5457-4E0B-AEE1-8555DF595A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1050" y="3552180"/>
              <a:ext cx="444500" cy="750888"/>
            </a:xfrm>
            <a:custGeom>
              <a:avLst/>
              <a:gdLst>
                <a:gd name="T0" fmla="*/ 888 w 1122"/>
                <a:gd name="T1" fmla="*/ 0 h 1890"/>
                <a:gd name="T2" fmla="*/ 0 w 1122"/>
                <a:gd name="T3" fmla="*/ 512 h 1890"/>
                <a:gd name="T4" fmla="*/ 0 w 1122"/>
                <a:gd name="T5" fmla="*/ 1378 h 1890"/>
                <a:gd name="T6" fmla="*/ 888 w 1122"/>
                <a:gd name="T7" fmla="*/ 1890 h 1890"/>
                <a:gd name="T8" fmla="*/ 916 w 1122"/>
                <a:gd name="T9" fmla="*/ 1835 h 1890"/>
                <a:gd name="T10" fmla="*/ 967 w 1122"/>
                <a:gd name="T11" fmla="*/ 1724 h 1890"/>
                <a:gd name="T12" fmla="*/ 1011 w 1122"/>
                <a:gd name="T13" fmla="*/ 1608 h 1890"/>
                <a:gd name="T14" fmla="*/ 1047 w 1122"/>
                <a:gd name="T15" fmla="*/ 1492 h 1890"/>
                <a:gd name="T16" fmla="*/ 1077 w 1122"/>
                <a:gd name="T17" fmla="*/ 1373 h 1890"/>
                <a:gd name="T18" fmla="*/ 1099 w 1122"/>
                <a:gd name="T19" fmla="*/ 1252 h 1890"/>
                <a:gd name="T20" fmla="*/ 1114 w 1122"/>
                <a:gd name="T21" fmla="*/ 1130 h 1890"/>
                <a:gd name="T22" fmla="*/ 1122 w 1122"/>
                <a:gd name="T23" fmla="*/ 1007 h 1890"/>
                <a:gd name="T24" fmla="*/ 1122 w 1122"/>
                <a:gd name="T25" fmla="*/ 945 h 1890"/>
                <a:gd name="T26" fmla="*/ 1122 w 1122"/>
                <a:gd name="T27" fmla="*/ 883 h 1890"/>
                <a:gd name="T28" fmla="*/ 1114 w 1122"/>
                <a:gd name="T29" fmla="*/ 759 h 1890"/>
                <a:gd name="T30" fmla="*/ 1099 w 1122"/>
                <a:gd name="T31" fmla="*/ 638 h 1890"/>
                <a:gd name="T32" fmla="*/ 1077 w 1122"/>
                <a:gd name="T33" fmla="*/ 517 h 1890"/>
                <a:gd name="T34" fmla="*/ 1047 w 1122"/>
                <a:gd name="T35" fmla="*/ 398 h 1890"/>
                <a:gd name="T36" fmla="*/ 1011 w 1122"/>
                <a:gd name="T37" fmla="*/ 281 h 1890"/>
                <a:gd name="T38" fmla="*/ 967 w 1122"/>
                <a:gd name="T39" fmla="*/ 166 h 1890"/>
                <a:gd name="T40" fmla="*/ 916 w 1122"/>
                <a:gd name="T41" fmla="*/ 54 h 1890"/>
                <a:gd name="T42" fmla="*/ 888 w 1122"/>
                <a:gd name="T43" fmla="*/ 0 h 1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22" h="1890">
                  <a:moveTo>
                    <a:pt x="888" y="0"/>
                  </a:moveTo>
                  <a:lnTo>
                    <a:pt x="0" y="512"/>
                  </a:lnTo>
                  <a:lnTo>
                    <a:pt x="0" y="1378"/>
                  </a:lnTo>
                  <a:lnTo>
                    <a:pt x="888" y="1890"/>
                  </a:lnTo>
                  <a:lnTo>
                    <a:pt x="916" y="1835"/>
                  </a:lnTo>
                  <a:lnTo>
                    <a:pt x="967" y="1724"/>
                  </a:lnTo>
                  <a:lnTo>
                    <a:pt x="1011" y="1608"/>
                  </a:lnTo>
                  <a:lnTo>
                    <a:pt x="1047" y="1492"/>
                  </a:lnTo>
                  <a:lnTo>
                    <a:pt x="1077" y="1373"/>
                  </a:lnTo>
                  <a:lnTo>
                    <a:pt x="1099" y="1252"/>
                  </a:lnTo>
                  <a:lnTo>
                    <a:pt x="1114" y="1130"/>
                  </a:lnTo>
                  <a:lnTo>
                    <a:pt x="1122" y="1007"/>
                  </a:lnTo>
                  <a:lnTo>
                    <a:pt x="1122" y="945"/>
                  </a:lnTo>
                  <a:lnTo>
                    <a:pt x="1122" y="883"/>
                  </a:lnTo>
                  <a:lnTo>
                    <a:pt x="1114" y="759"/>
                  </a:lnTo>
                  <a:lnTo>
                    <a:pt x="1099" y="638"/>
                  </a:lnTo>
                  <a:lnTo>
                    <a:pt x="1077" y="517"/>
                  </a:lnTo>
                  <a:lnTo>
                    <a:pt x="1047" y="398"/>
                  </a:lnTo>
                  <a:lnTo>
                    <a:pt x="1011" y="281"/>
                  </a:lnTo>
                  <a:lnTo>
                    <a:pt x="967" y="166"/>
                  </a:lnTo>
                  <a:lnTo>
                    <a:pt x="916" y="54"/>
                  </a:lnTo>
                  <a:lnTo>
                    <a:pt x="888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6" name="Freeform 3131">
              <a:extLst>
                <a:ext uri="{FF2B5EF4-FFF2-40B4-BE49-F238E27FC236}">
                  <a16:creationId xmlns:a16="http://schemas.microsoft.com/office/drawing/2014/main" id="{BEA78900-3459-4CD6-B2D9-D684E25F07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4025" y="4149080"/>
              <a:ext cx="650875" cy="579438"/>
            </a:xfrm>
            <a:custGeom>
              <a:avLst/>
              <a:gdLst>
                <a:gd name="T0" fmla="*/ 1637 w 1637"/>
                <a:gd name="T1" fmla="*/ 512 h 1457"/>
                <a:gd name="T2" fmla="*/ 749 w 1637"/>
                <a:gd name="T3" fmla="*/ 0 h 1457"/>
                <a:gd name="T4" fmla="*/ 0 w 1637"/>
                <a:gd name="T5" fmla="*/ 433 h 1457"/>
                <a:gd name="T6" fmla="*/ 0 w 1637"/>
                <a:gd name="T7" fmla="*/ 1457 h 1457"/>
                <a:gd name="T8" fmla="*/ 62 w 1637"/>
                <a:gd name="T9" fmla="*/ 1455 h 1457"/>
                <a:gd name="T10" fmla="*/ 187 w 1637"/>
                <a:gd name="T11" fmla="*/ 1443 h 1457"/>
                <a:gd name="T12" fmla="*/ 310 w 1637"/>
                <a:gd name="T13" fmla="*/ 1424 h 1457"/>
                <a:gd name="T14" fmla="*/ 430 w 1637"/>
                <a:gd name="T15" fmla="*/ 1396 h 1457"/>
                <a:gd name="T16" fmla="*/ 547 w 1637"/>
                <a:gd name="T17" fmla="*/ 1363 h 1457"/>
                <a:gd name="T18" fmla="*/ 662 w 1637"/>
                <a:gd name="T19" fmla="*/ 1322 h 1457"/>
                <a:gd name="T20" fmla="*/ 775 w 1637"/>
                <a:gd name="T21" fmla="*/ 1275 h 1457"/>
                <a:gd name="T22" fmla="*/ 883 w 1637"/>
                <a:gd name="T23" fmla="*/ 1221 h 1457"/>
                <a:gd name="T24" fmla="*/ 989 w 1637"/>
                <a:gd name="T25" fmla="*/ 1160 h 1457"/>
                <a:gd name="T26" fmla="*/ 1090 w 1637"/>
                <a:gd name="T27" fmla="*/ 1093 h 1457"/>
                <a:gd name="T28" fmla="*/ 1187 w 1637"/>
                <a:gd name="T29" fmla="*/ 1020 h 1457"/>
                <a:gd name="T30" fmla="*/ 1279 w 1637"/>
                <a:gd name="T31" fmla="*/ 940 h 1457"/>
                <a:gd name="T32" fmla="*/ 1367 w 1637"/>
                <a:gd name="T33" fmla="*/ 856 h 1457"/>
                <a:gd name="T34" fmla="*/ 1452 w 1637"/>
                <a:gd name="T35" fmla="*/ 765 h 1457"/>
                <a:gd name="T36" fmla="*/ 1529 w 1637"/>
                <a:gd name="T37" fmla="*/ 668 h 1457"/>
                <a:gd name="T38" fmla="*/ 1602 w 1637"/>
                <a:gd name="T39" fmla="*/ 566 h 1457"/>
                <a:gd name="T40" fmla="*/ 1637 w 1637"/>
                <a:gd name="T41" fmla="*/ 512 h 1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37" h="1457">
                  <a:moveTo>
                    <a:pt x="1637" y="512"/>
                  </a:moveTo>
                  <a:lnTo>
                    <a:pt x="749" y="0"/>
                  </a:lnTo>
                  <a:lnTo>
                    <a:pt x="0" y="433"/>
                  </a:lnTo>
                  <a:lnTo>
                    <a:pt x="0" y="1457"/>
                  </a:lnTo>
                  <a:lnTo>
                    <a:pt x="62" y="1455"/>
                  </a:lnTo>
                  <a:lnTo>
                    <a:pt x="187" y="1443"/>
                  </a:lnTo>
                  <a:lnTo>
                    <a:pt x="310" y="1424"/>
                  </a:lnTo>
                  <a:lnTo>
                    <a:pt x="430" y="1396"/>
                  </a:lnTo>
                  <a:lnTo>
                    <a:pt x="547" y="1363"/>
                  </a:lnTo>
                  <a:lnTo>
                    <a:pt x="662" y="1322"/>
                  </a:lnTo>
                  <a:lnTo>
                    <a:pt x="775" y="1275"/>
                  </a:lnTo>
                  <a:lnTo>
                    <a:pt x="883" y="1221"/>
                  </a:lnTo>
                  <a:lnTo>
                    <a:pt x="989" y="1160"/>
                  </a:lnTo>
                  <a:lnTo>
                    <a:pt x="1090" y="1093"/>
                  </a:lnTo>
                  <a:lnTo>
                    <a:pt x="1187" y="1020"/>
                  </a:lnTo>
                  <a:lnTo>
                    <a:pt x="1279" y="940"/>
                  </a:lnTo>
                  <a:lnTo>
                    <a:pt x="1367" y="856"/>
                  </a:lnTo>
                  <a:lnTo>
                    <a:pt x="1452" y="765"/>
                  </a:lnTo>
                  <a:lnTo>
                    <a:pt x="1529" y="668"/>
                  </a:lnTo>
                  <a:lnTo>
                    <a:pt x="1602" y="566"/>
                  </a:lnTo>
                  <a:lnTo>
                    <a:pt x="1637" y="5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7" name="Freeform 3132">
              <a:extLst>
                <a:ext uri="{FF2B5EF4-FFF2-40B4-BE49-F238E27FC236}">
                  <a16:creationId xmlns:a16="http://schemas.microsoft.com/office/drawing/2014/main" id="{5B08E75D-83B7-40B0-B87B-4DCC9AEE03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75350" y="3552180"/>
              <a:ext cx="444500" cy="750888"/>
            </a:xfrm>
            <a:custGeom>
              <a:avLst/>
              <a:gdLst>
                <a:gd name="T0" fmla="*/ 235 w 1123"/>
                <a:gd name="T1" fmla="*/ 0 h 1890"/>
                <a:gd name="T2" fmla="*/ 206 w 1123"/>
                <a:gd name="T3" fmla="*/ 54 h 1890"/>
                <a:gd name="T4" fmla="*/ 156 w 1123"/>
                <a:gd name="T5" fmla="*/ 166 h 1890"/>
                <a:gd name="T6" fmla="*/ 112 w 1123"/>
                <a:gd name="T7" fmla="*/ 281 h 1890"/>
                <a:gd name="T8" fmla="*/ 76 w 1123"/>
                <a:gd name="T9" fmla="*/ 398 h 1890"/>
                <a:gd name="T10" fmla="*/ 46 w 1123"/>
                <a:gd name="T11" fmla="*/ 517 h 1890"/>
                <a:gd name="T12" fmla="*/ 24 w 1123"/>
                <a:gd name="T13" fmla="*/ 638 h 1890"/>
                <a:gd name="T14" fmla="*/ 8 w 1123"/>
                <a:gd name="T15" fmla="*/ 759 h 1890"/>
                <a:gd name="T16" fmla="*/ 0 w 1123"/>
                <a:gd name="T17" fmla="*/ 883 h 1890"/>
                <a:gd name="T18" fmla="*/ 0 w 1123"/>
                <a:gd name="T19" fmla="*/ 945 h 1890"/>
                <a:gd name="T20" fmla="*/ 0 w 1123"/>
                <a:gd name="T21" fmla="*/ 1007 h 1890"/>
                <a:gd name="T22" fmla="*/ 8 w 1123"/>
                <a:gd name="T23" fmla="*/ 1130 h 1890"/>
                <a:gd name="T24" fmla="*/ 24 w 1123"/>
                <a:gd name="T25" fmla="*/ 1252 h 1890"/>
                <a:gd name="T26" fmla="*/ 46 w 1123"/>
                <a:gd name="T27" fmla="*/ 1373 h 1890"/>
                <a:gd name="T28" fmla="*/ 76 w 1123"/>
                <a:gd name="T29" fmla="*/ 1492 h 1890"/>
                <a:gd name="T30" fmla="*/ 112 w 1123"/>
                <a:gd name="T31" fmla="*/ 1608 h 1890"/>
                <a:gd name="T32" fmla="*/ 156 w 1123"/>
                <a:gd name="T33" fmla="*/ 1724 h 1890"/>
                <a:gd name="T34" fmla="*/ 206 w 1123"/>
                <a:gd name="T35" fmla="*/ 1835 h 1890"/>
                <a:gd name="T36" fmla="*/ 235 w 1123"/>
                <a:gd name="T37" fmla="*/ 1890 h 1890"/>
                <a:gd name="T38" fmla="*/ 1123 w 1123"/>
                <a:gd name="T39" fmla="*/ 1378 h 1890"/>
                <a:gd name="T40" fmla="*/ 1123 w 1123"/>
                <a:gd name="T41" fmla="*/ 512 h 1890"/>
                <a:gd name="T42" fmla="*/ 235 w 1123"/>
                <a:gd name="T43" fmla="*/ 0 h 1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123" h="1890">
                  <a:moveTo>
                    <a:pt x="235" y="0"/>
                  </a:moveTo>
                  <a:lnTo>
                    <a:pt x="206" y="54"/>
                  </a:lnTo>
                  <a:lnTo>
                    <a:pt x="156" y="166"/>
                  </a:lnTo>
                  <a:lnTo>
                    <a:pt x="112" y="281"/>
                  </a:lnTo>
                  <a:lnTo>
                    <a:pt x="76" y="398"/>
                  </a:lnTo>
                  <a:lnTo>
                    <a:pt x="46" y="517"/>
                  </a:lnTo>
                  <a:lnTo>
                    <a:pt x="24" y="638"/>
                  </a:lnTo>
                  <a:lnTo>
                    <a:pt x="8" y="759"/>
                  </a:lnTo>
                  <a:lnTo>
                    <a:pt x="0" y="883"/>
                  </a:lnTo>
                  <a:lnTo>
                    <a:pt x="0" y="945"/>
                  </a:lnTo>
                  <a:lnTo>
                    <a:pt x="0" y="1007"/>
                  </a:lnTo>
                  <a:lnTo>
                    <a:pt x="8" y="1130"/>
                  </a:lnTo>
                  <a:lnTo>
                    <a:pt x="24" y="1252"/>
                  </a:lnTo>
                  <a:lnTo>
                    <a:pt x="46" y="1373"/>
                  </a:lnTo>
                  <a:lnTo>
                    <a:pt x="76" y="1492"/>
                  </a:lnTo>
                  <a:lnTo>
                    <a:pt x="112" y="1608"/>
                  </a:lnTo>
                  <a:lnTo>
                    <a:pt x="156" y="1724"/>
                  </a:lnTo>
                  <a:lnTo>
                    <a:pt x="206" y="1835"/>
                  </a:lnTo>
                  <a:lnTo>
                    <a:pt x="235" y="1890"/>
                  </a:lnTo>
                  <a:lnTo>
                    <a:pt x="1123" y="1378"/>
                  </a:lnTo>
                  <a:lnTo>
                    <a:pt x="1123" y="512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sp>
          <p:nvSpPr>
            <p:cNvPr id="28" name="Freeform 3133">
              <a:extLst>
                <a:ext uri="{FF2B5EF4-FFF2-40B4-BE49-F238E27FC236}">
                  <a16:creationId xmlns:a16="http://schemas.microsoft.com/office/drawing/2014/main" id="{2DA16C12-A357-48F7-88DD-612E6901E0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96000" y="4149080"/>
              <a:ext cx="650875" cy="579438"/>
            </a:xfrm>
            <a:custGeom>
              <a:avLst/>
              <a:gdLst>
                <a:gd name="T0" fmla="*/ 0 w 1637"/>
                <a:gd name="T1" fmla="*/ 512 h 1457"/>
                <a:gd name="T2" fmla="*/ 35 w 1637"/>
                <a:gd name="T3" fmla="*/ 566 h 1457"/>
                <a:gd name="T4" fmla="*/ 107 w 1637"/>
                <a:gd name="T5" fmla="*/ 668 h 1457"/>
                <a:gd name="T6" fmla="*/ 185 w 1637"/>
                <a:gd name="T7" fmla="*/ 765 h 1457"/>
                <a:gd name="T8" fmla="*/ 269 w 1637"/>
                <a:gd name="T9" fmla="*/ 856 h 1457"/>
                <a:gd name="T10" fmla="*/ 357 w 1637"/>
                <a:gd name="T11" fmla="*/ 940 h 1457"/>
                <a:gd name="T12" fmla="*/ 449 w 1637"/>
                <a:gd name="T13" fmla="*/ 1020 h 1457"/>
                <a:gd name="T14" fmla="*/ 547 w 1637"/>
                <a:gd name="T15" fmla="*/ 1093 h 1457"/>
                <a:gd name="T16" fmla="*/ 648 w 1637"/>
                <a:gd name="T17" fmla="*/ 1160 h 1457"/>
                <a:gd name="T18" fmla="*/ 754 w 1637"/>
                <a:gd name="T19" fmla="*/ 1221 h 1457"/>
                <a:gd name="T20" fmla="*/ 861 w 1637"/>
                <a:gd name="T21" fmla="*/ 1275 h 1457"/>
                <a:gd name="T22" fmla="*/ 974 w 1637"/>
                <a:gd name="T23" fmla="*/ 1322 h 1457"/>
                <a:gd name="T24" fmla="*/ 1090 w 1637"/>
                <a:gd name="T25" fmla="*/ 1363 h 1457"/>
                <a:gd name="T26" fmla="*/ 1206 w 1637"/>
                <a:gd name="T27" fmla="*/ 1396 h 1457"/>
                <a:gd name="T28" fmla="*/ 1327 w 1637"/>
                <a:gd name="T29" fmla="*/ 1424 h 1457"/>
                <a:gd name="T30" fmla="*/ 1450 w 1637"/>
                <a:gd name="T31" fmla="*/ 1443 h 1457"/>
                <a:gd name="T32" fmla="*/ 1574 w 1637"/>
                <a:gd name="T33" fmla="*/ 1455 h 1457"/>
                <a:gd name="T34" fmla="*/ 1637 w 1637"/>
                <a:gd name="T35" fmla="*/ 1457 h 1457"/>
                <a:gd name="T36" fmla="*/ 1637 w 1637"/>
                <a:gd name="T37" fmla="*/ 433 h 1457"/>
                <a:gd name="T38" fmla="*/ 887 w 1637"/>
                <a:gd name="T39" fmla="*/ 0 h 1457"/>
                <a:gd name="T40" fmla="*/ 0 w 1637"/>
                <a:gd name="T41" fmla="*/ 512 h 1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37" h="1457">
                  <a:moveTo>
                    <a:pt x="0" y="512"/>
                  </a:moveTo>
                  <a:lnTo>
                    <a:pt x="35" y="566"/>
                  </a:lnTo>
                  <a:lnTo>
                    <a:pt x="107" y="668"/>
                  </a:lnTo>
                  <a:lnTo>
                    <a:pt x="185" y="765"/>
                  </a:lnTo>
                  <a:lnTo>
                    <a:pt x="269" y="856"/>
                  </a:lnTo>
                  <a:lnTo>
                    <a:pt x="357" y="940"/>
                  </a:lnTo>
                  <a:lnTo>
                    <a:pt x="449" y="1020"/>
                  </a:lnTo>
                  <a:lnTo>
                    <a:pt x="547" y="1093"/>
                  </a:lnTo>
                  <a:lnTo>
                    <a:pt x="648" y="1160"/>
                  </a:lnTo>
                  <a:lnTo>
                    <a:pt x="754" y="1221"/>
                  </a:lnTo>
                  <a:lnTo>
                    <a:pt x="861" y="1275"/>
                  </a:lnTo>
                  <a:lnTo>
                    <a:pt x="974" y="1322"/>
                  </a:lnTo>
                  <a:lnTo>
                    <a:pt x="1090" y="1363"/>
                  </a:lnTo>
                  <a:lnTo>
                    <a:pt x="1206" y="1396"/>
                  </a:lnTo>
                  <a:lnTo>
                    <a:pt x="1327" y="1424"/>
                  </a:lnTo>
                  <a:lnTo>
                    <a:pt x="1450" y="1443"/>
                  </a:lnTo>
                  <a:lnTo>
                    <a:pt x="1574" y="1455"/>
                  </a:lnTo>
                  <a:lnTo>
                    <a:pt x="1637" y="1457"/>
                  </a:lnTo>
                  <a:lnTo>
                    <a:pt x="1637" y="433"/>
                  </a:lnTo>
                  <a:lnTo>
                    <a:pt x="887" y="0"/>
                  </a:lnTo>
                  <a:lnTo>
                    <a:pt x="0" y="51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</p:grpSp>
      <p:sp>
        <p:nvSpPr>
          <p:cNvPr id="5" name="Rectangle 11">
            <a:extLst>
              <a:ext uri="{FF2B5EF4-FFF2-40B4-BE49-F238E27FC236}">
                <a16:creationId xmlns:a16="http://schemas.microsoft.com/office/drawing/2014/main" id="{6DACE74D-FC9A-45C3-AB4B-4EBFB5506047}"/>
              </a:ext>
            </a:extLst>
          </p:cNvPr>
          <p:cNvSpPr/>
          <p:nvPr/>
        </p:nvSpPr>
        <p:spPr>
          <a:xfrm>
            <a:off x="-179094" y="1540714"/>
            <a:ext cx="2271648" cy="923330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 smtClean="0">
                <a:solidFill>
                  <a:schemeClr val="accent6"/>
                </a:solidFill>
                <a:latin typeface="arial" panose="020B0604020202020204" pitchFamily="34" charset="0"/>
              </a:rPr>
              <a:t>Доходы от использования имущества</a:t>
            </a:r>
            <a:endParaRPr lang="da-DK" b="1" dirty="0">
              <a:solidFill>
                <a:schemeClr val="accent6"/>
              </a:solidFill>
              <a:latin typeface="arial" panose="020B0604020202020204" pitchFamily="34" charset="0"/>
            </a:endParaRPr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FAAAC5CB-1777-4A7C-AAC2-209F5A309A15}"/>
              </a:ext>
            </a:extLst>
          </p:cNvPr>
          <p:cNvSpPr/>
          <p:nvPr/>
        </p:nvSpPr>
        <p:spPr>
          <a:xfrm>
            <a:off x="-331825" y="3262471"/>
            <a:ext cx="2115901" cy="923330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 smtClean="0">
                <a:solidFill>
                  <a:schemeClr val="accent4"/>
                </a:solidFill>
                <a:latin typeface="arial" panose="020B0604020202020204" pitchFamily="34" charset="0"/>
              </a:rPr>
              <a:t>  Доходы    </a:t>
            </a:r>
          </a:p>
          <a:p>
            <a:pPr algn="ctr"/>
            <a:r>
              <a:rPr lang="ru-RU" b="1" dirty="0" smtClean="0">
                <a:solidFill>
                  <a:schemeClr val="accent4"/>
                </a:solidFill>
                <a:latin typeface="arial" panose="020B0604020202020204" pitchFamily="34" charset="0"/>
              </a:rPr>
              <a:t>от продажи активов</a:t>
            </a:r>
            <a:endParaRPr lang="da-DK" b="1" dirty="0">
              <a:solidFill>
                <a:schemeClr val="accent4"/>
              </a:solidFill>
              <a:latin typeface="arial" panose="020B0604020202020204" pitchFamily="34" charset="0"/>
            </a:endParaRPr>
          </a:p>
        </p:txBody>
      </p:sp>
      <p:sp>
        <p:nvSpPr>
          <p:cNvPr id="7" name="Rectangle 17">
            <a:extLst>
              <a:ext uri="{FF2B5EF4-FFF2-40B4-BE49-F238E27FC236}">
                <a16:creationId xmlns:a16="http://schemas.microsoft.com/office/drawing/2014/main" id="{9134500C-C516-4ECC-B316-FD67DAC702DE}"/>
              </a:ext>
            </a:extLst>
          </p:cNvPr>
          <p:cNvSpPr/>
          <p:nvPr/>
        </p:nvSpPr>
        <p:spPr>
          <a:xfrm>
            <a:off x="196441" y="4670054"/>
            <a:ext cx="2364388" cy="1554272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500" b="1" dirty="0" smtClean="0">
                <a:solidFill>
                  <a:schemeClr val="accent2"/>
                </a:solidFill>
                <a:latin typeface="arial" panose="020B0604020202020204" pitchFamily="34" charset="0"/>
              </a:rPr>
              <a:t> </a:t>
            </a:r>
            <a:r>
              <a:rPr lang="ru-RU" sz="2000" b="1" dirty="0" smtClean="0">
                <a:solidFill>
                  <a:schemeClr val="accent2"/>
                </a:solidFill>
                <a:latin typeface="arial" panose="020B0604020202020204" pitchFamily="34" charset="0"/>
              </a:rPr>
              <a:t>Прочие доходы  </a:t>
            </a:r>
          </a:p>
          <a:p>
            <a:r>
              <a:rPr lang="ru-RU" sz="1500" b="1" dirty="0" smtClean="0">
                <a:solidFill>
                  <a:schemeClr val="accent2"/>
                </a:solidFill>
                <a:latin typeface="arial" panose="020B0604020202020204" pitchFamily="34" charset="0"/>
              </a:rPr>
              <a:t>(штрафы, плата за    нестационарные торговые объекты, компенсация расходов)</a:t>
            </a:r>
            <a:endParaRPr lang="da-DK" sz="1500" b="1" dirty="0">
              <a:solidFill>
                <a:schemeClr val="accent2"/>
              </a:solidFill>
              <a:latin typeface="arial" panose="020B0604020202020204" pitchFamily="34" charset="0"/>
            </a:endParaRPr>
          </a:p>
        </p:txBody>
      </p:sp>
      <p:sp>
        <p:nvSpPr>
          <p:cNvPr id="8" name="Rectangle 20">
            <a:extLst>
              <a:ext uri="{FF2B5EF4-FFF2-40B4-BE49-F238E27FC236}">
                <a16:creationId xmlns:a16="http://schemas.microsoft.com/office/drawing/2014/main" id="{968F6598-B6DD-495C-B7AC-63F94756A746}"/>
              </a:ext>
            </a:extLst>
          </p:cNvPr>
          <p:cNvSpPr/>
          <p:nvPr/>
        </p:nvSpPr>
        <p:spPr>
          <a:xfrm>
            <a:off x="6940297" y="1600550"/>
            <a:ext cx="2405316" cy="646331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 smtClean="0">
                <a:solidFill>
                  <a:schemeClr val="tx2"/>
                </a:solidFill>
                <a:latin typeface="arial" panose="020B0604020202020204" pitchFamily="34" charset="0"/>
              </a:rPr>
              <a:t>Налог на доходы физических лиц</a:t>
            </a:r>
            <a:endParaRPr lang="da-DK" b="1" dirty="0">
              <a:solidFill>
                <a:schemeClr val="tx2"/>
              </a:solidFill>
              <a:latin typeface="arial" panose="020B0604020202020204" pitchFamily="34" charset="0"/>
            </a:endParaRPr>
          </a:p>
        </p:txBody>
      </p:sp>
      <p:sp>
        <p:nvSpPr>
          <p:cNvPr id="9" name="Rectangle 23">
            <a:extLst>
              <a:ext uri="{FF2B5EF4-FFF2-40B4-BE49-F238E27FC236}">
                <a16:creationId xmlns:a16="http://schemas.microsoft.com/office/drawing/2014/main" id="{3FAA00A2-4213-420F-A3C5-940155B7696C}"/>
              </a:ext>
            </a:extLst>
          </p:cNvPr>
          <p:cNvSpPr/>
          <p:nvPr/>
        </p:nvSpPr>
        <p:spPr>
          <a:xfrm>
            <a:off x="7289065" y="3241321"/>
            <a:ext cx="2235169" cy="923330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 smtClean="0">
                <a:solidFill>
                  <a:schemeClr val="accent5"/>
                </a:solidFill>
                <a:latin typeface="arial" panose="020B0604020202020204" pitchFamily="34" charset="0"/>
              </a:rPr>
              <a:t>Налоги на   </a:t>
            </a:r>
          </a:p>
          <a:p>
            <a:pPr algn="ctr"/>
            <a:r>
              <a:rPr lang="ru-RU" b="1" dirty="0">
                <a:solidFill>
                  <a:schemeClr val="accent5"/>
                </a:solidFill>
                <a:latin typeface="arial" panose="020B0604020202020204" pitchFamily="34" charset="0"/>
              </a:rPr>
              <a:t> </a:t>
            </a:r>
            <a:r>
              <a:rPr lang="ru-RU" b="1" dirty="0" smtClean="0">
                <a:solidFill>
                  <a:schemeClr val="accent5"/>
                </a:solidFill>
                <a:latin typeface="arial" panose="020B0604020202020204" pitchFamily="34" charset="0"/>
              </a:rPr>
              <a:t>совокупный доход</a:t>
            </a:r>
            <a:endParaRPr lang="da-DK" b="1" dirty="0">
              <a:solidFill>
                <a:schemeClr val="accent5"/>
              </a:solidFill>
              <a:latin typeface="arial" panose="020B0604020202020204" pitchFamily="34" charset="0"/>
            </a:endParaRPr>
          </a:p>
        </p:txBody>
      </p:sp>
      <p:sp>
        <p:nvSpPr>
          <p:cNvPr id="10" name="TextBox 34">
            <a:extLst>
              <a:ext uri="{FF2B5EF4-FFF2-40B4-BE49-F238E27FC236}">
                <a16:creationId xmlns:a16="http://schemas.microsoft.com/office/drawing/2014/main" id="{487F03D8-7BA1-4E68-902A-B94B5036D105}"/>
              </a:ext>
            </a:extLst>
          </p:cNvPr>
          <p:cNvSpPr txBox="1"/>
          <p:nvPr/>
        </p:nvSpPr>
        <p:spPr>
          <a:xfrm>
            <a:off x="4799573" y="1931663"/>
            <a:ext cx="1390124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73,8</a:t>
            </a:r>
            <a:endParaRPr 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35">
            <a:extLst>
              <a:ext uri="{FF2B5EF4-FFF2-40B4-BE49-F238E27FC236}">
                <a16:creationId xmlns:a16="http://schemas.microsoft.com/office/drawing/2014/main" id="{8A5DCBDF-E9D7-4EC1-8260-9A7AB49B2157}"/>
              </a:ext>
            </a:extLst>
          </p:cNvPr>
          <p:cNvSpPr txBox="1"/>
          <p:nvPr/>
        </p:nvSpPr>
        <p:spPr>
          <a:xfrm>
            <a:off x="5768747" y="3347781"/>
            <a:ext cx="1045479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0,6</a:t>
            </a:r>
            <a:endParaRPr 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36">
            <a:extLst>
              <a:ext uri="{FF2B5EF4-FFF2-40B4-BE49-F238E27FC236}">
                <a16:creationId xmlns:a16="http://schemas.microsoft.com/office/drawing/2014/main" id="{E0BE8327-8746-4927-89FA-2C954C391A11}"/>
              </a:ext>
            </a:extLst>
          </p:cNvPr>
          <p:cNvSpPr txBox="1"/>
          <p:nvPr/>
        </p:nvSpPr>
        <p:spPr>
          <a:xfrm>
            <a:off x="4807838" y="4975421"/>
            <a:ext cx="1390124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68,1</a:t>
            </a:r>
            <a:endParaRPr 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37">
            <a:extLst>
              <a:ext uri="{FF2B5EF4-FFF2-40B4-BE49-F238E27FC236}">
                <a16:creationId xmlns:a16="http://schemas.microsoft.com/office/drawing/2014/main" id="{0EB3A867-04B9-4B20-812D-699AA17C87B6}"/>
              </a:ext>
            </a:extLst>
          </p:cNvPr>
          <p:cNvSpPr txBox="1"/>
          <p:nvPr/>
        </p:nvSpPr>
        <p:spPr>
          <a:xfrm>
            <a:off x="2929546" y="4887857"/>
            <a:ext cx="1390124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23,5</a:t>
            </a:r>
            <a:endParaRPr 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38">
            <a:extLst>
              <a:ext uri="{FF2B5EF4-FFF2-40B4-BE49-F238E27FC236}">
                <a16:creationId xmlns:a16="http://schemas.microsoft.com/office/drawing/2014/main" id="{8585A832-AD2E-4DA8-9CAD-71F7D12DFD04}"/>
              </a:ext>
            </a:extLst>
          </p:cNvPr>
          <p:cNvSpPr txBox="1"/>
          <p:nvPr/>
        </p:nvSpPr>
        <p:spPr>
          <a:xfrm>
            <a:off x="2596080" y="3385378"/>
            <a:ext cx="529311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39">
            <a:extLst>
              <a:ext uri="{FF2B5EF4-FFF2-40B4-BE49-F238E27FC236}">
                <a16:creationId xmlns:a16="http://schemas.microsoft.com/office/drawing/2014/main" id="{4D784E58-0ACD-424B-8D75-5B05D66B0DCF}"/>
              </a:ext>
            </a:extLst>
          </p:cNvPr>
          <p:cNvSpPr txBox="1"/>
          <p:nvPr/>
        </p:nvSpPr>
        <p:spPr>
          <a:xfrm>
            <a:off x="3055785" y="1896407"/>
            <a:ext cx="1390124" cy="83099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16,5</a:t>
            </a:r>
            <a:endParaRPr lang="en-US" sz="4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Oval 46">
            <a:extLst>
              <a:ext uri="{FF2B5EF4-FFF2-40B4-BE49-F238E27FC236}">
                <a16:creationId xmlns:a16="http://schemas.microsoft.com/office/drawing/2014/main" id="{8A1B08F6-E8E3-43A4-AE04-8AE2DBC64D6A}"/>
              </a:ext>
            </a:extLst>
          </p:cNvPr>
          <p:cNvSpPr/>
          <p:nvPr/>
        </p:nvSpPr>
        <p:spPr>
          <a:xfrm>
            <a:off x="3729789" y="3024422"/>
            <a:ext cx="1684426" cy="1689237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187,5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17" name="TextBox 47"/>
          <p:cNvSpPr txBox="1"/>
          <p:nvPr/>
        </p:nvSpPr>
        <p:spPr>
          <a:xfrm>
            <a:off x="-25614" y="561478"/>
            <a:ext cx="9201928" cy="355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0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Структура налоговых и неналоговых доходов за 2020 год. в млн. руб.</a:t>
            </a:r>
            <a:endParaRPr lang="ru-RU" sz="3000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092554" y="1535528"/>
            <a:ext cx="778131" cy="776377"/>
          </a:xfrm>
          <a:prstGeom prst="rect">
            <a:avLst/>
          </a:prstGeom>
          <a:effectLst>
            <a:softEdge rad="0"/>
          </a:effectLst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822" y="3263379"/>
            <a:ext cx="810883" cy="810883"/>
          </a:xfrm>
          <a:prstGeom prst="rect">
            <a:avLst/>
          </a:prstGeom>
          <a:effectLst>
            <a:softEdge rad="38100"/>
          </a:effectLst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377674" y="5160090"/>
            <a:ext cx="932859" cy="932859"/>
          </a:xfrm>
          <a:prstGeom prst="rect">
            <a:avLst/>
          </a:prstGeom>
          <a:effectLst>
            <a:glow>
              <a:schemeClr val="accent1">
                <a:alpha val="40000"/>
              </a:schemeClr>
            </a:glow>
            <a:softEdge rad="50800"/>
          </a:effectLst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9257" y="3331711"/>
            <a:ext cx="742551" cy="742551"/>
          </a:xfrm>
          <a:prstGeom prst="rect">
            <a:avLst/>
          </a:prstGeom>
          <a:effectLst>
            <a:softEdge rad="38100"/>
          </a:effectLst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962" y="1459818"/>
            <a:ext cx="943690" cy="943690"/>
          </a:xfrm>
          <a:prstGeom prst="rect">
            <a:avLst/>
          </a:prstGeom>
          <a:effectLst>
            <a:softEdge rad="50800"/>
          </a:effectLst>
        </p:spPr>
      </p:pic>
      <p:sp>
        <p:nvSpPr>
          <p:cNvPr id="29" name="Rectangle 26">
            <a:extLst>
              <a:ext uri="{FF2B5EF4-FFF2-40B4-BE49-F238E27FC236}">
                <a16:creationId xmlns:a16="http://schemas.microsoft.com/office/drawing/2014/main" id="{50066D67-8B72-404C-BFFC-0B80BE25F249}"/>
              </a:ext>
            </a:extLst>
          </p:cNvPr>
          <p:cNvSpPr/>
          <p:nvPr/>
        </p:nvSpPr>
        <p:spPr>
          <a:xfrm>
            <a:off x="7226883" y="5395686"/>
            <a:ext cx="1829653" cy="553998"/>
          </a:xfrm>
          <a:prstGeom prst="rect">
            <a:avLst/>
          </a:prstGeom>
        </p:spPr>
        <p:txBody>
          <a:bodyPr wrap="square" anchor="b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500" b="1" dirty="0" smtClean="0">
                <a:solidFill>
                  <a:schemeClr val="accent1"/>
                </a:solidFill>
                <a:latin typeface="arial" panose="020B0604020202020204" pitchFamily="34" charset="0"/>
              </a:rPr>
              <a:t>Имущественные налоги</a:t>
            </a:r>
            <a:endParaRPr lang="da-DK" sz="1500" b="1" dirty="0">
              <a:solidFill>
                <a:schemeClr val="accent1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33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Chart 4">
            <a:extLst>
              <a:ext uri="{FF2B5EF4-FFF2-40B4-BE49-F238E27FC236}">
                <a16:creationId xmlns:a16="http://schemas.microsoft.com/office/drawing/2014/main" id="{623F723C-E488-4479-9962-C9EB8BD7469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927027135"/>
              </p:ext>
            </p:extLst>
          </p:nvPr>
        </p:nvGraphicFramePr>
        <p:xfrm>
          <a:off x="-167654" y="1777263"/>
          <a:ext cx="10274694" cy="49306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4" name="Group 11">
            <a:extLst>
              <a:ext uri="{FF2B5EF4-FFF2-40B4-BE49-F238E27FC236}">
                <a16:creationId xmlns:a16="http://schemas.microsoft.com/office/drawing/2014/main" id="{A80FAB1D-4C25-4BDC-A850-EB115E17E12C}"/>
              </a:ext>
            </a:extLst>
          </p:cNvPr>
          <p:cNvGrpSpPr/>
          <p:nvPr/>
        </p:nvGrpSpPr>
        <p:grpSpPr>
          <a:xfrm>
            <a:off x="1279162" y="1598469"/>
            <a:ext cx="2566438" cy="1824730"/>
            <a:chOff x="116702" y="2416907"/>
            <a:chExt cx="2030478" cy="172758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1EF2A6C-D60F-44B4-9F1D-F10C3A629DEB}"/>
                </a:ext>
              </a:extLst>
            </p:cNvPr>
            <p:cNvSpPr txBox="1"/>
            <p:nvPr/>
          </p:nvSpPr>
          <p:spPr>
            <a:xfrm>
              <a:off x="116702" y="3823960"/>
              <a:ext cx="1195142" cy="3205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altLang="ko-KR" sz="1600" b="1" dirty="0" smtClean="0">
                  <a:solidFill>
                    <a:srgbClr val="7030A0"/>
                  </a:solidFill>
                  <a:cs typeface="Arial" pitchFamily="34" charset="0"/>
                </a:rPr>
                <a:t>68,9 млн. руб.</a:t>
              </a:r>
              <a:endParaRPr lang="ko-KR" altLang="en-US" sz="1600" b="1" dirty="0">
                <a:solidFill>
                  <a:srgbClr val="7030A0"/>
                </a:solidFill>
                <a:cs typeface="Arial" pitchFamily="34" charset="0"/>
              </a:endParaRP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1BE8777-4A68-4869-AB94-5A8507777F58}"/>
                </a:ext>
              </a:extLst>
            </p:cNvPr>
            <p:cNvSpPr txBox="1"/>
            <p:nvPr/>
          </p:nvSpPr>
          <p:spPr>
            <a:xfrm>
              <a:off x="952038" y="2416907"/>
              <a:ext cx="119514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altLang="ko-KR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2019 год</a:t>
              </a:r>
              <a:endPara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grpSp>
        <p:nvGrpSpPr>
          <p:cNvPr id="7" name="Group 14">
            <a:extLst>
              <a:ext uri="{FF2B5EF4-FFF2-40B4-BE49-F238E27FC236}">
                <a16:creationId xmlns:a16="http://schemas.microsoft.com/office/drawing/2014/main" id="{345958D2-B350-4B36-925E-237EDF7DF262}"/>
              </a:ext>
            </a:extLst>
          </p:cNvPr>
          <p:cNvGrpSpPr/>
          <p:nvPr/>
        </p:nvGrpSpPr>
        <p:grpSpPr>
          <a:xfrm>
            <a:off x="5550012" y="1671987"/>
            <a:ext cx="1912246" cy="1856315"/>
            <a:chOff x="454752" y="2868592"/>
            <a:chExt cx="1912246" cy="1856315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82A74CB-4AE6-4DED-98E9-79E9FB8B369C}"/>
                </a:ext>
              </a:extLst>
            </p:cNvPr>
            <p:cNvSpPr txBox="1"/>
            <p:nvPr/>
          </p:nvSpPr>
          <p:spPr>
            <a:xfrm>
              <a:off x="932791" y="4386353"/>
              <a:ext cx="143420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altLang="ko-KR" sz="1600" b="1" dirty="0" smtClean="0">
                  <a:solidFill>
                    <a:srgbClr val="0070C0"/>
                  </a:solidFill>
                  <a:cs typeface="Arial" pitchFamily="34" charset="0"/>
                </a:rPr>
                <a:t>73,8 млн. руб.</a:t>
              </a:r>
              <a:endParaRPr lang="ko-KR" altLang="en-US" sz="1600" b="1" dirty="0">
                <a:solidFill>
                  <a:srgbClr val="0070C0"/>
                </a:solidFill>
                <a:cs typeface="Arial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99175B4-4D56-4D37-B8D2-196FD6515219}"/>
                </a:ext>
              </a:extLst>
            </p:cNvPr>
            <p:cNvSpPr txBox="1"/>
            <p:nvPr/>
          </p:nvSpPr>
          <p:spPr>
            <a:xfrm>
              <a:off x="454752" y="2868592"/>
              <a:ext cx="119514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altLang="ko-KR" sz="16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Arial" pitchFamily="34" charset="0"/>
                </a:rPr>
                <a:t>2020 год</a:t>
              </a:r>
              <a:endParaRPr lang="en-US" altLang="ko-KR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Arial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92454" y="582804"/>
            <a:ext cx="80566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Динамика поступления </a:t>
            </a:r>
          </a:p>
          <a:p>
            <a:pPr algn="ctr"/>
            <a:r>
              <a:rPr lang="ru-RU" sz="30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налога на доходы физических лиц в млн. руб.</a:t>
            </a:r>
            <a:endParaRPr lang="ru-RU" sz="3000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трелка вправо 10"/>
          <p:cNvSpPr/>
          <p:nvPr/>
        </p:nvSpPr>
        <p:spPr>
          <a:xfrm rot="19212925">
            <a:off x="3749101" y="3128535"/>
            <a:ext cx="1256510" cy="799532"/>
          </a:xfrm>
          <a:prstGeom prst="rightArrow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124722" y="4487706"/>
            <a:ext cx="505268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4,9</a:t>
            </a:r>
            <a:endParaRPr lang="ru-RU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7892">
            <a:off x="346791" y="3606058"/>
            <a:ext cx="1864742" cy="2637020"/>
          </a:xfrm>
          <a:prstGeom prst="rect">
            <a:avLst/>
          </a:prstGeom>
          <a:effectLst>
            <a:softEdge rad="76200"/>
          </a:effectLst>
        </p:spPr>
      </p:pic>
      <p:sp>
        <p:nvSpPr>
          <p:cNvPr id="15" name="Oval 29">
            <a:extLst>
              <a:ext uri="{FF2B5EF4-FFF2-40B4-BE49-F238E27FC236}">
                <a16:creationId xmlns:a16="http://schemas.microsoft.com/office/drawing/2014/main" id="{E9AAA93A-24BD-40BD-80E0-501B5B06E1DF}"/>
              </a:ext>
            </a:extLst>
          </p:cNvPr>
          <p:cNvSpPr/>
          <p:nvPr/>
        </p:nvSpPr>
        <p:spPr>
          <a:xfrm>
            <a:off x="11512283" y="243039"/>
            <a:ext cx="451117" cy="4511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3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8034" y="1598467"/>
            <a:ext cx="2215966" cy="1760558"/>
          </a:xfrm>
          <a:prstGeom prst="rect">
            <a:avLst/>
          </a:prstGeom>
          <a:effectLst>
            <a:softEdge rad="114300"/>
          </a:effectLst>
        </p:spPr>
      </p:pic>
    </p:spTree>
    <p:extLst>
      <p:ext uri="{BB962C8B-B14F-4D97-AF65-F5344CB8AC3E}">
        <p14:creationId xmlns:p14="http://schemas.microsoft.com/office/powerpoint/2010/main" val="94240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"/>
          <p:cNvSpPr>
            <a:spLocks noChangeArrowheads="1"/>
          </p:cNvSpPr>
          <p:nvPr/>
        </p:nvSpPr>
        <p:spPr bwMode="gray">
          <a:xfrm>
            <a:off x="247210" y="1920071"/>
            <a:ext cx="8554883" cy="577851"/>
          </a:xfrm>
          <a:prstGeom prst="roundRect">
            <a:avLst>
              <a:gd name="adj" fmla="val 10889"/>
            </a:avLst>
          </a:prstGeom>
          <a:gradFill rotWithShape="1">
            <a:gsLst>
              <a:gs pos="0">
                <a:srgbClr val="DDDDDD">
                  <a:gamma/>
                  <a:tint val="51373"/>
                  <a:invGamma/>
                </a:srgbClr>
              </a:gs>
              <a:gs pos="100000">
                <a:srgbClr val="DDDDDD"/>
              </a:gs>
            </a:gsLst>
            <a:lin ang="2700000" scaled="1"/>
          </a:gradFill>
          <a:ln w="38100">
            <a:solidFill>
              <a:srgbClr val="FFFFFF"/>
            </a:solidFill>
            <a:round/>
            <a:headEnd/>
            <a:tailEnd/>
          </a:ln>
          <a:effectLst>
            <a:outerShdw dist="135003" dir="2928844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gray">
          <a:xfrm>
            <a:off x="386877" y="1975872"/>
            <a:ext cx="619890" cy="522050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9804"/>
                  <a:invGamma/>
                </a:schemeClr>
              </a:gs>
            </a:gsLst>
            <a:lin ang="5400000" scaled="1"/>
          </a:gradFill>
          <a:ln w="38100">
            <a:solidFill>
              <a:srgbClr val="FEFEFE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Freeform 5"/>
          <p:cNvSpPr>
            <a:spLocks/>
          </p:cNvSpPr>
          <p:nvPr/>
        </p:nvSpPr>
        <p:spPr bwMode="gray">
          <a:xfrm>
            <a:off x="386877" y="1961575"/>
            <a:ext cx="558515" cy="462530"/>
          </a:xfrm>
          <a:custGeom>
            <a:avLst/>
            <a:gdLst/>
            <a:ahLst/>
            <a:cxnLst>
              <a:cxn ang="0">
                <a:pos x="118" y="0"/>
              </a:cxn>
              <a:cxn ang="0">
                <a:pos x="0" y="118"/>
              </a:cxn>
              <a:cxn ang="0">
                <a:pos x="0" y="589"/>
              </a:cxn>
              <a:cxn ang="0">
                <a:pos x="161" y="174"/>
              </a:cxn>
              <a:cxn ang="0">
                <a:pos x="589" y="0"/>
              </a:cxn>
              <a:cxn ang="0">
                <a:pos x="118" y="0"/>
              </a:cxn>
            </a:cxnLst>
            <a:rect l="0" t="0" r="r" b="b"/>
            <a:pathLst>
              <a:path w="596" h="598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lnTo>
                  <a:pt x="0" y="589"/>
                </a:lnTo>
                <a:cubicBezTo>
                  <a:pt x="27" y="598"/>
                  <a:pt x="12" y="309"/>
                  <a:pt x="161" y="174"/>
                </a:cubicBezTo>
                <a:cubicBezTo>
                  <a:pt x="310" y="39"/>
                  <a:pt x="596" y="29"/>
                  <a:pt x="589" y="0"/>
                </a:cubicBezTo>
                <a:lnTo>
                  <a:pt x="118" y="0"/>
                </a:lnTo>
                <a:close/>
              </a:path>
            </a:pathLst>
          </a:custGeom>
          <a:gradFill rotWithShape="1">
            <a:gsLst>
              <a:gs pos="0">
                <a:schemeClr val="accent2">
                  <a:gamma/>
                  <a:tint val="54510"/>
                  <a:invGamma/>
                </a:schemeClr>
              </a:gs>
              <a:gs pos="50000">
                <a:schemeClr val="accent2">
                  <a:alpha val="0"/>
                </a:schemeClr>
              </a:gs>
              <a:gs pos="100000">
                <a:schemeClr val="accent2">
                  <a:gamma/>
                  <a:tint val="54510"/>
                  <a:invGamma/>
                </a:schemeClr>
              </a:gs>
            </a:gsLst>
            <a:lin ang="27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gray">
          <a:xfrm>
            <a:off x="1280880" y="2021122"/>
            <a:ext cx="6728813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400" b="1" dirty="0" smtClean="0">
                <a:solidFill>
                  <a:srgbClr val="000000"/>
                </a:solidFill>
              </a:rPr>
              <a:t>Развитие налогового потенциала территорий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2555" y="554674"/>
            <a:ext cx="72901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Направления работы органов местного самоуправления по обеспечению бюджетов собственными доходами</a:t>
            </a:r>
            <a:endParaRPr lang="ru-RU" sz="3000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8" name="Группа 27"/>
          <p:cNvGrpSpPr/>
          <p:nvPr/>
        </p:nvGrpSpPr>
        <p:grpSpPr>
          <a:xfrm>
            <a:off x="247211" y="4482237"/>
            <a:ext cx="8572227" cy="577851"/>
            <a:chOff x="247211" y="5020444"/>
            <a:chExt cx="8299174" cy="577851"/>
          </a:xfrm>
        </p:grpSpPr>
        <p:sp>
          <p:nvSpPr>
            <p:cNvPr id="15" name="AutoShape 3"/>
            <p:cNvSpPr>
              <a:spLocks noChangeArrowheads="1"/>
            </p:cNvSpPr>
            <p:nvPr/>
          </p:nvSpPr>
          <p:spPr bwMode="gray">
            <a:xfrm>
              <a:off x="247211" y="5020444"/>
              <a:ext cx="8299174" cy="577851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>
                    <a:gamma/>
                    <a:tint val="51373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6" name="AutoShape 4"/>
            <p:cNvSpPr>
              <a:spLocks noChangeArrowheads="1"/>
            </p:cNvSpPr>
            <p:nvPr/>
          </p:nvSpPr>
          <p:spPr bwMode="gray">
            <a:xfrm>
              <a:off x="386877" y="5076245"/>
              <a:ext cx="619890" cy="522050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38100">
              <a:solidFill>
                <a:srgbClr val="FEFEFE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" name="Freeform 5"/>
            <p:cNvSpPr>
              <a:spLocks/>
            </p:cNvSpPr>
            <p:nvPr/>
          </p:nvSpPr>
          <p:spPr bwMode="gray">
            <a:xfrm>
              <a:off x="386877" y="5061948"/>
              <a:ext cx="558515" cy="462530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tint val="54510"/>
                    <a:invGamma/>
                  </a:schemeClr>
                </a:gs>
                <a:gs pos="50000">
                  <a:schemeClr val="accent2">
                    <a:alpha val="0"/>
                  </a:schemeClr>
                </a:gs>
                <a:gs pos="100000">
                  <a:schemeClr val="accent2">
                    <a:gamma/>
                    <a:tint val="54510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" name="AutoShape 3"/>
          <p:cNvSpPr>
            <a:spLocks noChangeArrowheads="1"/>
          </p:cNvSpPr>
          <p:nvPr/>
        </p:nvSpPr>
        <p:spPr bwMode="gray">
          <a:xfrm>
            <a:off x="247210" y="5276240"/>
            <a:ext cx="8576624" cy="1002921"/>
          </a:xfrm>
          <a:prstGeom prst="roundRect">
            <a:avLst>
              <a:gd name="adj" fmla="val 10889"/>
            </a:avLst>
          </a:prstGeom>
          <a:gradFill rotWithShape="1">
            <a:gsLst>
              <a:gs pos="0">
                <a:srgbClr val="DDDDDD">
                  <a:gamma/>
                  <a:tint val="51373"/>
                  <a:invGamma/>
                </a:srgbClr>
              </a:gs>
              <a:gs pos="100000">
                <a:srgbClr val="DDDDDD"/>
              </a:gs>
            </a:gsLst>
            <a:lin ang="2700000" scaled="1"/>
          </a:gradFill>
          <a:ln w="38100">
            <a:solidFill>
              <a:srgbClr val="FFFFFF"/>
            </a:solidFill>
            <a:round/>
            <a:headEnd/>
            <a:tailEnd/>
          </a:ln>
          <a:effectLst>
            <a:outerShdw dist="135003" dir="2928844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9" name="AutoShape 4"/>
          <p:cNvSpPr>
            <a:spLocks noChangeArrowheads="1"/>
          </p:cNvSpPr>
          <p:nvPr/>
        </p:nvSpPr>
        <p:spPr bwMode="gray">
          <a:xfrm>
            <a:off x="386876" y="5415722"/>
            <a:ext cx="640614" cy="649659"/>
          </a:xfrm>
          <a:prstGeom prst="roundRect">
            <a:avLst>
              <a:gd name="adj" fmla="val 11921"/>
            </a:avLst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69804"/>
                  <a:invGamma/>
                </a:schemeClr>
              </a:gs>
            </a:gsLst>
            <a:lin ang="5400000" scaled="1"/>
          </a:gradFill>
          <a:ln w="38100">
            <a:solidFill>
              <a:srgbClr val="FEFEFE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" name="Freeform 5"/>
          <p:cNvSpPr>
            <a:spLocks/>
          </p:cNvSpPr>
          <p:nvPr/>
        </p:nvSpPr>
        <p:spPr bwMode="gray">
          <a:xfrm>
            <a:off x="386876" y="5317744"/>
            <a:ext cx="577187" cy="462530"/>
          </a:xfrm>
          <a:custGeom>
            <a:avLst/>
            <a:gdLst/>
            <a:ahLst/>
            <a:cxnLst>
              <a:cxn ang="0">
                <a:pos x="118" y="0"/>
              </a:cxn>
              <a:cxn ang="0">
                <a:pos x="0" y="118"/>
              </a:cxn>
              <a:cxn ang="0">
                <a:pos x="0" y="589"/>
              </a:cxn>
              <a:cxn ang="0">
                <a:pos x="161" y="174"/>
              </a:cxn>
              <a:cxn ang="0">
                <a:pos x="589" y="0"/>
              </a:cxn>
              <a:cxn ang="0">
                <a:pos x="118" y="0"/>
              </a:cxn>
            </a:cxnLst>
            <a:rect l="0" t="0" r="r" b="b"/>
            <a:pathLst>
              <a:path w="596" h="598">
                <a:moveTo>
                  <a:pt x="118" y="0"/>
                </a:moveTo>
                <a:cubicBezTo>
                  <a:pt x="53" y="0"/>
                  <a:pt x="0" y="53"/>
                  <a:pt x="0" y="118"/>
                </a:cubicBezTo>
                <a:lnTo>
                  <a:pt x="0" y="589"/>
                </a:lnTo>
                <a:cubicBezTo>
                  <a:pt x="27" y="598"/>
                  <a:pt x="12" y="309"/>
                  <a:pt x="161" y="174"/>
                </a:cubicBezTo>
                <a:cubicBezTo>
                  <a:pt x="310" y="39"/>
                  <a:pt x="596" y="29"/>
                  <a:pt x="589" y="0"/>
                </a:cubicBezTo>
                <a:lnTo>
                  <a:pt x="118" y="0"/>
                </a:lnTo>
                <a:close/>
              </a:path>
            </a:pathLst>
          </a:custGeom>
          <a:gradFill rotWithShape="1">
            <a:gsLst>
              <a:gs pos="0">
                <a:schemeClr val="accent2">
                  <a:gamma/>
                  <a:tint val="54510"/>
                  <a:invGamma/>
                </a:schemeClr>
              </a:gs>
              <a:gs pos="50000">
                <a:schemeClr val="accent2">
                  <a:alpha val="0"/>
                </a:schemeClr>
              </a:gs>
              <a:gs pos="100000">
                <a:schemeClr val="accent2">
                  <a:gamma/>
                  <a:tint val="54510"/>
                  <a:invGamma/>
                </a:schemeClr>
              </a:gs>
            </a:gsLst>
            <a:lin ang="27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6" name="Группа 25"/>
          <p:cNvGrpSpPr/>
          <p:nvPr/>
        </p:nvGrpSpPr>
        <p:grpSpPr>
          <a:xfrm>
            <a:off x="247210" y="2786434"/>
            <a:ext cx="8777519" cy="635636"/>
            <a:chOff x="247211" y="2951803"/>
            <a:chExt cx="8497926" cy="577851"/>
          </a:xfrm>
        </p:grpSpPr>
        <p:sp>
          <p:nvSpPr>
            <p:cNvPr id="9" name="AutoShape 3"/>
            <p:cNvSpPr>
              <a:spLocks noChangeArrowheads="1"/>
            </p:cNvSpPr>
            <p:nvPr/>
          </p:nvSpPr>
          <p:spPr bwMode="gray">
            <a:xfrm>
              <a:off x="247211" y="2951803"/>
              <a:ext cx="8299174" cy="577851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>
                    <a:gamma/>
                    <a:tint val="51373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" name="AutoShape 4"/>
            <p:cNvSpPr>
              <a:spLocks noChangeArrowheads="1"/>
            </p:cNvSpPr>
            <p:nvPr/>
          </p:nvSpPr>
          <p:spPr bwMode="gray">
            <a:xfrm>
              <a:off x="386877" y="3007604"/>
              <a:ext cx="619890" cy="522050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38100">
              <a:solidFill>
                <a:srgbClr val="FEFEFE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" name="Freeform 5"/>
            <p:cNvSpPr>
              <a:spLocks/>
            </p:cNvSpPr>
            <p:nvPr/>
          </p:nvSpPr>
          <p:spPr bwMode="gray">
            <a:xfrm>
              <a:off x="386877" y="2993307"/>
              <a:ext cx="558515" cy="462530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tint val="54510"/>
                    <a:invGamma/>
                  </a:schemeClr>
                </a:gs>
                <a:gs pos="50000">
                  <a:schemeClr val="accent2">
                    <a:alpha val="0"/>
                  </a:schemeClr>
                </a:gs>
                <a:gs pos="100000">
                  <a:schemeClr val="accent2">
                    <a:gamma/>
                    <a:tint val="54510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Text Box 7"/>
            <p:cNvSpPr txBox="1">
              <a:spLocks noChangeArrowheads="1"/>
            </p:cNvSpPr>
            <p:nvPr/>
          </p:nvSpPr>
          <p:spPr bwMode="gray">
            <a:xfrm>
              <a:off x="1112667" y="2955894"/>
              <a:ext cx="7632470" cy="4308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r>
                <a:rPr lang="ru-RU" sz="2200" b="1" dirty="0" smtClean="0">
                  <a:solidFill>
                    <a:srgbClr val="000000"/>
                  </a:solidFill>
                </a:rPr>
                <a:t>Обеспечение 100% собираемости налогов и иных платежей</a:t>
              </a:r>
              <a:endParaRPr lang="en-US" sz="2200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247211" y="3573213"/>
            <a:ext cx="8572227" cy="769441"/>
            <a:chOff x="247211" y="3890039"/>
            <a:chExt cx="8299174" cy="769441"/>
          </a:xfrm>
        </p:grpSpPr>
        <p:sp>
          <p:nvSpPr>
            <p:cNvPr id="12" name="AutoShape 3"/>
            <p:cNvSpPr>
              <a:spLocks noChangeArrowheads="1"/>
            </p:cNvSpPr>
            <p:nvPr/>
          </p:nvSpPr>
          <p:spPr bwMode="gray">
            <a:xfrm>
              <a:off x="247211" y="3988712"/>
              <a:ext cx="8299174" cy="577851"/>
            </a:xfrm>
            <a:prstGeom prst="roundRect">
              <a:avLst>
                <a:gd name="adj" fmla="val 10889"/>
              </a:avLst>
            </a:prstGeom>
            <a:gradFill rotWithShape="1">
              <a:gsLst>
                <a:gs pos="0">
                  <a:srgbClr val="DDDDDD">
                    <a:gamma/>
                    <a:tint val="51373"/>
                    <a:invGamma/>
                  </a:srgbClr>
                </a:gs>
                <a:gs pos="100000">
                  <a:srgbClr val="DDDDDD"/>
                </a:gs>
              </a:gsLst>
              <a:lin ang="2700000" scaled="1"/>
            </a:gradFill>
            <a:ln w="38100">
              <a:solidFill>
                <a:srgbClr val="FFFFFF"/>
              </a:solidFill>
              <a:round/>
              <a:headEnd/>
              <a:tailEnd/>
            </a:ln>
            <a:effectLst>
              <a:outerShdw dist="135003" dir="2928844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" name="AutoShape 4"/>
            <p:cNvSpPr>
              <a:spLocks noChangeArrowheads="1"/>
            </p:cNvSpPr>
            <p:nvPr/>
          </p:nvSpPr>
          <p:spPr bwMode="gray">
            <a:xfrm>
              <a:off x="386877" y="4044513"/>
              <a:ext cx="619890" cy="522050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2"/>
                </a:gs>
                <a:gs pos="100000">
                  <a:schemeClr val="accent2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38100">
              <a:solidFill>
                <a:srgbClr val="FEFEFE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" name="Freeform 5"/>
            <p:cNvSpPr>
              <a:spLocks/>
            </p:cNvSpPr>
            <p:nvPr/>
          </p:nvSpPr>
          <p:spPr bwMode="gray">
            <a:xfrm>
              <a:off x="386877" y="4030216"/>
              <a:ext cx="558515" cy="462530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tint val="54510"/>
                    <a:invGamma/>
                  </a:schemeClr>
                </a:gs>
                <a:gs pos="50000">
                  <a:schemeClr val="accent2">
                    <a:alpha val="0"/>
                  </a:schemeClr>
                </a:gs>
                <a:gs pos="100000">
                  <a:schemeClr val="accent2">
                    <a:gamma/>
                    <a:tint val="54510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Text Box 7"/>
            <p:cNvSpPr txBox="1">
              <a:spLocks noChangeArrowheads="1"/>
            </p:cNvSpPr>
            <p:nvPr/>
          </p:nvSpPr>
          <p:spPr bwMode="gray">
            <a:xfrm>
              <a:off x="1112667" y="3890039"/>
              <a:ext cx="7433718" cy="76944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eaLnBrk="0" hangingPunct="0"/>
              <a:r>
                <a:rPr lang="ru-RU" sz="2200" b="1" dirty="0" smtClean="0">
                  <a:solidFill>
                    <a:srgbClr val="000000"/>
                  </a:solidFill>
                </a:rPr>
                <a:t>Принятие мер по погашению имеющейся задолженности по платежам в бюджет (мониторинг)</a:t>
              </a:r>
              <a:endParaRPr lang="en-US" sz="2200" dirty="0">
                <a:solidFill>
                  <a:srgbClr val="000000"/>
                </a:solidFill>
              </a:endParaRPr>
            </a:p>
          </p:txBody>
        </p:sp>
      </p:grpSp>
      <p:sp>
        <p:nvSpPr>
          <p:cNvPr id="23" name="Text Box 7"/>
          <p:cNvSpPr txBox="1">
            <a:spLocks noChangeArrowheads="1"/>
          </p:cNvSpPr>
          <p:nvPr/>
        </p:nvSpPr>
        <p:spPr bwMode="gray">
          <a:xfrm>
            <a:off x="1006767" y="4581809"/>
            <a:ext cx="8558108" cy="52137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200" b="1" dirty="0" smtClean="0">
                <a:solidFill>
                  <a:srgbClr val="000000"/>
                </a:solidFill>
              </a:rPr>
              <a:t>Проведение разъяснительной работы с налогоплательщиками</a:t>
            </a:r>
            <a:endParaRPr lang="en-US" sz="2200" dirty="0">
              <a:solidFill>
                <a:srgbClr val="000000"/>
              </a:solidFill>
            </a:endParaRP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gray">
          <a:xfrm>
            <a:off x="1031758" y="5201943"/>
            <a:ext cx="7897558" cy="107721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ru-RU" sz="2200" b="1" dirty="0" smtClean="0">
                <a:solidFill>
                  <a:srgbClr val="000000"/>
                </a:solidFill>
              </a:rPr>
              <a:t>Использование в работе мероприятий по выполнению показателей по мобилизации доходов </a:t>
            </a:r>
            <a:r>
              <a:rPr lang="ru-RU" sz="2000" b="1" dirty="0" smtClean="0">
                <a:solidFill>
                  <a:srgbClr val="000000"/>
                </a:solidFill>
              </a:rPr>
              <a:t>(межведомственное взаимодействие)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25" name="Oval 29">
            <a:extLst>
              <a:ext uri="{FF2B5EF4-FFF2-40B4-BE49-F238E27FC236}">
                <a16:creationId xmlns:a16="http://schemas.microsoft.com/office/drawing/2014/main" id="{E9AAA93A-24BD-40BD-80E0-501B5B06E1DF}"/>
              </a:ext>
            </a:extLst>
          </p:cNvPr>
          <p:cNvSpPr/>
          <p:nvPr/>
        </p:nvSpPr>
        <p:spPr>
          <a:xfrm>
            <a:off x="11512283" y="243039"/>
            <a:ext cx="451117" cy="45111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Noto Sans" panose="020B0502040504020204" pitchFamily="34"/>
                <a:ea typeface="Noto Sans" panose="020B0502040504020204" pitchFamily="34"/>
                <a:cs typeface="Noto Sans" panose="020B0502040504020204" pitchFamily="34"/>
              </a:rPr>
              <a:t>6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Noto Sans" panose="020B0502040504020204" pitchFamily="34"/>
              <a:ea typeface="Noto Sans" panose="020B0502040504020204" pitchFamily="34"/>
              <a:cs typeface="Noto Sans" panose="020B0502040504020204" pitchFamily="34"/>
            </a:endParaRPr>
          </a:p>
        </p:txBody>
      </p:sp>
    </p:spTree>
    <p:extLst>
      <p:ext uri="{BB962C8B-B14F-4D97-AF65-F5344CB8AC3E}">
        <p14:creationId xmlns:p14="http://schemas.microsoft.com/office/powerpoint/2010/main" val="879008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0" y="0"/>
            <a:ext cx="262697" cy="777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30046" tIns="65023" rIns="130046" bIns="65023" anchor="ctr">
            <a:spAutoFit/>
          </a:bodyPr>
          <a:lstStyle/>
          <a:p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376997" y="664208"/>
            <a:ext cx="7519228" cy="584775"/>
          </a:xfrm>
          <a:prstGeom prst="rect">
            <a:avLst/>
          </a:prstGeom>
          <a:noFill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Неналоговые доходы бюджета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7028670"/>
              </p:ext>
            </p:extLst>
          </p:nvPr>
        </p:nvGraphicFramePr>
        <p:xfrm>
          <a:off x="4793836" y="1647823"/>
          <a:ext cx="4245389" cy="3905251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2453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50289">
                <a:tc>
                  <a:txBody>
                    <a:bodyPr/>
                    <a:lstStyle/>
                    <a:p>
                      <a:pPr marL="0" marR="0" indent="0" algn="l" defTabSz="13004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dirty="0" smtClean="0"/>
                        <a:t>   </a:t>
                      </a:r>
                      <a:r>
                        <a:rPr lang="ru-RU" sz="800" dirty="0" smtClean="0">
                          <a:solidFill>
                            <a:srgbClr val="0070C0"/>
                          </a:solidFill>
                        </a:rPr>
                        <a:t>Факторы, повлиявшие на рост поступлений  налоговых доходов в бюджет</a:t>
                      </a:r>
                    </a:p>
                    <a:p>
                      <a:pPr marL="0" marR="0" indent="0" algn="l" defTabSz="13004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800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0289">
                <a:tc>
                  <a:txBody>
                    <a:bodyPr/>
                    <a:lstStyle/>
                    <a:p>
                      <a:pPr marL="0" marR="0" indent="0" algn="l" defTabSz="13004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 smtClean="0">
                          <a:solidFill>
                            <a:srgbClr val="0070C0"/>
                          </a:solidFill>
                          <a:effectLst/>
                        </a:rPr>
                        <a:t>Увеличение фонда оплаты труда работников, в том числе в связи с выполнением Указов Президента Российской Федерации</a:t>
                      </a:r>
                      <a:endParaRPr lang="ru-RU" sz="8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0289">
                <a:tc>
                  <a:txBody>
                    <a:bodyPr/>
                    <a:lstStyle/>
                    <a:p>
                      <a:pPr algn="l"/>
                      <a:r>
                        <a:rPr lang="ru-RU" sz="800" b="1" kern="1200" dirty="0" smtClean="0">
                          <a:solidFill>
                            <a:srgbClr val="0070C0"/>
                          </a:solidFill>
                          <a:effectLst/>
                        </a:rPr>
                        <a:t>Обеспечение полного охвата объектов недвижимого имущества, в отношении которых налоговая база определяется как кадастровая стоимость</a:t>
                      </a:r>
                      <a:endParaRPr lang="ru-RU" sz="8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7666">
                <a:tc>
                  <a:txBody>
                    <a:bodyPr/>
                    <a:lstStyle/>
                    <a:p>
                      <a:pPr marL="0" marR="0" indent="0" algn="l" defTabSz="130046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b="1" kern="1200" dirty="0" smtClean="0">
                          <a:solidFill>
                            <a:srgbClr val="0070C0"/>
                          </a:solidFill>
                          <a:effectLst/>
                        </a:rPr>
                        <a:t>Выявление физических лиц, уклоняющихся от постановки на кадастровый учет и регистрации прав на объекты недвижимости, для последующего вовлечения в налоговый оборот объектов, "выпадающих" из налогообложения</a:t>
                      </a:r>
                      <a:endParaRPr lang="ru-RU" sz="8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0289">
                <a:tc>
                  <a:txBody>
                    <a:bodyPr/>
                    <a:lstStyle/>
                    <a:p>
                      <a:pPr algn="l"/>
                      <a:r>
                        <a:rPr lang="ru-RU" sz="800" b="1" kern="1200" dirty="0" smtClean="0">
                          <a:solidFill>
                            <a:srgbClr val="0070C0"/>
                          </a:solidFill>
                          <a:effectLst/>
                        </a:rPr>
                        <a:t>Привлечение  </a:t>
                      </a:r>
                      <a:r>
                        <a:rPr lang="ru-RU" sz="800" b="1" kern="1200" dirty="0" err="1" smtClean="0">
                          <a:solidFill>
                            <a:srgbClr val="0070C0"/>
                          </a:solidFill>
                          <a:effectLst/>
                        </a:rPr>
                        <a:t>наймодателей</a:t>
                      </a:r>
                      <a:r>
                        <a:rPr lang="ru-RU" sz="800" b="1" kern="1200" dirty="0" smtClean="0">
                          <a:solidFill>
                            <a:srgbClr val="0070C0"/>
                          </a:solidFill>
                          <a:effectLst/>
                        </a:rPr>
                        <a:t> жилых помещений к декларированию полученных доходов</a:t>
                      </a:r>
                      <a:endParaRPr lang="ru-RU" sz="8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0289">
                <a:tc>
                  <a:txBody>
                    <a:bodyPr/>
                    <a:lstStyle/>
                    <a:p>
                      <a:pPr algn="l"/>
                      <a:r>
                        <a:rPr lang="ru-RU" sz="800" b="1" kern="1200" dirty="0" smtClean="0">
                          <a:solidFill>
                            <a:srgbClr val="0070C0"/>
                          </a:solidFill>
                          <a:effectLst/>
                        </a:rPr>
                        <a:t>Обеспечение своевременности предоставления работниками муниципальных учреждений, декларации по форме 3-НДФЛ. </a:t>
                      </a:r>
                      <a:endParaRPr lang="ru-RU" sz="8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7666">
                <a:tc>
                  <a:txBody>
                    <a:bodyPr/>
                    <a:lstStyle/>
                    <a:p>
                      <a:pPr algn="l"/>
                      <a:r>
                        <a:rPr lang="ru-RU" sz="800" b="1" kern="1200" dirty="0" smtClean="0">
                          <a:solidFill>
                            <a:srgbClr val="0070C0"/>
                          </a:solidFill>
                          <a:effectLst/>
                        </a:rPr>
                        <a:t>Ежедневный мониторинг состояния задолженности по налоговым платежам муниципальных учреждений, предприятий, органов Администрации, акционерных обществ, с долей участия муниципального образования более 50% </a:t>
                      </a:r>
                      <a:endParaRPr lang="ru-RU" sz="8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77666">
                <a:tc>
                  <a:txBody>
                    <a:bodyPr/>
                    <a:lstStyle/>
                    <a:p>
                      <a:pPr algn="l"/>
                      <a:r>
                        <a:rPr lang="ru-RU" sz="800" b="1" kern="1200" dirty="0" smtClean="0">
                          <a:solidFill>
                            <a:srgbClr val="0070C0"/>
                          </a:solidFill>
                          <a:effectLst/>
                        </a:rPr>
                        <a:t>Проведение  информационной компании по вопросам налогообложения и  необходимости своевременной уплаты налогов, организация</a:t>
                      </a:r>
                      <a:r>
                        <a:rPr lang="ru-RU" sz="800" b="1" kern="1200" baseline="0" dirty="0" smtClean="0">
                          <a:solidFill>
                            <a:srgbClr val="0070C0"/>
                          </a:solidFill>
                          <a:effectLst/>
                        </a:rPr>
                        <a:t> рейдов  по адресам должников по уплате налогов</a:t>
                      </a:r>
                      <a:endParaRPr lang="ru-RU" sz="8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20808">
                <a:tc>
                  <a:txBody>
                    <a:bodyPr/>
                    <a:lstStyle/>
                    <a:p>
                      <a:pPr algn="l"/>
                      <a:r>
                        <a:rPr lang="ru-RU" sz="800" b="1" dirty="0" smtClean="0">
                          <a:solidFill>
                            <a:srgbClr val="0070C0"/>
                          </a:solidFill>
                        </a:rPr>
                        <a:t>Оценка эффективности налоговых льгот,</a:t>
                      </a:r>
                      <a:r>
                        <a:rPr lang="ru-RU" sz="800" b="1" baseline="0" dirty="0" smtClean="0">
                          <a:solidFill>
                            <a:srgbClr val="0070C0"/>
                          </a:solidFill>
                        </a:rPr>
                        <a:t> предоставляемых по местным налогам</a:t>
                      </a:r>
                      <a:endParaRPr lang="ru-RU" sz="800" b="1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23" name="Диаграмма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4590656"/>
              </p:ext>
            </p:extLst>
          </p:nvPr>
        </p:nvGraphicFramePr>
        <p:xfrm>
          <a:off x="-74395" y="1039515"/>
          <a:ext cx="6021705" cy="54565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4" name="Таблица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6539376"/>
              </p:ext>
            </p:extLst>
          </p:nvPr>
        </p:nvGraphicFramePr>
        <p:xfrm>
          <a:off x="2914650" y="897398"/>
          <a:ext cx="2100492" cy="8667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09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32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630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66775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план 2020 г</a:t>
                      </a:r>
                      <a:r>
                        <a:rPr lang="ru-RU" sz="1100" b="1" u="none" strike="noStrike" dirty="0" smtClean="0">
                          <a:solidFill>
                            <a:srgbClr val="00B050"/>
                          </a:solidFill>
                          <a:effectLst/>
                        </a:rPr>
                        <a:t>.</a:t>
                      </a:r>
                      <a:endParaRPr lang="ru-RU" sz="1100" b="1" i="0" u="none" strike="noStrike" dirty="0">
                        <a:solidFill>
                          <a:srgbClr val="00B050"/>
                        </a:solidFill>
                        <a:effectLst/>
                        <a:latin typeface="Arial Cyr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исполнение 2020г</a:t>
                      </a:r>
                      <a:r>
                        <a:rPr lang="ru-RU" sz="1100" b="1" u="none" strike="noStrike" dirty="0" smtClean="0">
                          <a:solidFill>
                            <a:srgbClr val="00B050"/>
                          </a:solidFill>
                          <a:effectLst/>
                        </a:rPr>
                        <a:t>.</a:t>
                      </a:r>
                      <a:endParaRPr lang="ru-RU" sz="1100" b="1" i="0" u="none" strike="noStrike" dirty="0">
                        <a:solidFill>
                          <a:srgbClr val="00B050"/>
                        </a:solidFill>
                        <a:effectLst/>
                        <a:latin typeface="Arial Cyr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u="none" strike="noStrike" dirty="0">
                          <a:solidFill>
                            <a:srgbClr val="00B050"/>
                          </a:solidFill>
                          <a:effectLst/>
                        </a:rPr>
                        <a:t>исполнение </a:t>
                      </a:r>
                      <a:r>
                        <a:rPr lang="ru-RU" sz="1100" b="1" u="none" strike="noStrike" dirty="0" smtClean="0">
                          <a:solidFill>
                            <a:srgbClr val="00B050"/>
                          </a:solidFill>
                          <a:effectLst/>
                        </a:rPr>
                        <a:t>2019г.</a:t>
                      </a:r>
                      <a:endParaRPr lang="ru-RU" sz="1100" b="1" i="0" u="none" strike="noStrike" dirty="0">
                        <a:solidFill>
                          <a:srgbClr val="00B050"/>
                        </a:solidFill>
                        <a:effectLst/>
                        <a:latin typeface="Arial Cyr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6322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137"/>
          <p:cNvSpPr txBox="1"/>
          <p:nvPr/>
        </p:nvSpPr>
        <p:spPr>
          <a:xfrm>
            <a:off x="-824368" y="700415"/>
            <a:ext cx="1031648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000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Неналоговые доходы в 2020 году в млн. руб.</a:t>
            </a:r>
            <a:endParaRPr lang="ru-RU" sz="3000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9" name="Группа 38"/>
          <p:cNvGrpSpPr/>
          <p:nvPr/>
        </p:nvGrpSpPr>
        <p:grpSpPr>
          <a:xfrm>
            <a:off x="-824368" y="1524000"/>
            <a:ext cx="10498538" cy="4400549"/>
            <a:chOff x="-497942" y="1724135"/>
            <a:chExt cx="10172112" cy="3409730"/>
          </a:xfrm>
        </p:grpSpPr>
        <p:grpSp>
          <p:nvGrpSpPr>
            <p:cNvPr id="37" name="Группа 36"/>
            <p:cNvGrpSpPr/>
            <p:nvPr/>
          </p:nvGrpSpPr>
          <p:grpSpPr>
            <a:xfrm>
              <a:off x="2858025" y="1724135"/>
              <a:ext cx="3427951" cy="3409730"/>
              <a:chOff x="2858025" y="1724135"/>
              <a:chExt cx="3427951" cy="3409730"/>
            </a:xfrm>
          </p:grpSpPr>
          <p:grpSp>
            <p:nvGrpSpPr>
              <p:cNvPr id="4" name="Group 85">
                <a:extLst>
                  <a:ext uri="{FF2B5EF4-FFF2-40B4-BE49-F238E27FC236}">
                    <a16:creationId xmlns:a16="http://schemas.microsoft.com/office/drawing/2014/main" id="{00067F27-48A5-42E9-B03C-31A800E5C628}"/>
                  </a:ext>
                </a:extLst>
              </p:cNvPr>
              <p:cNvGrpSpPr/>
              <p:nvPr/>
            </p:nvGrpSpPr>
            <p:grpSpPr>
              <a:xfrm>
                <a:off x="2858025" y="1724135"/>
                <a:ext cx="3427951" cy="3409730"/>
                <a:chOff x="4372976" y="1747714"/>
                <a:chExt cx="3427951" cy="3409730"/>
              </a:xfrm>
            </p:grpSpPr>
            <p:sp>
              <p:nvSpPr>
                <p:cNvPr id="11" name="Rounded Rectangle 50">
                  <a:extLst>
                    <a:ext uri="{FF2B5EF4-FFF2-40B4-BE49-F238E27FC236}">
                      <a16:creationId xmlns:a16="http://schemas.microsoft.com/office/drawing/2014/main" id="{377C878F-1561-4F92-8429-92FEC0CE0F67}"/>
                    </a:ext>
                  </a:extLst>
                </p:cNvPr>
                <p:cNvSpPr/>
                <p:nvPr/>
              </p:nvSpPr>
              <p:spPr>
                <a:xfrm>
                  <a:off x="5984711" y="1848939"/>
                  <a:ext cx="279833" cy="2135580"/>
                </a:xfrm>
                <a:prstGeom prst="roundRect">
                  <a:avLst/>
                </a:pr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  <a:effectLst>
                  <a:softEdge rad="1270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ru-RU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  <a:endParaRPr lang="ko-KR" altLang="en-US" sz="2701"/>
                </a:p>
              </p:txBody>
            </p:sp>
            <p:grpSp>
              <p:nvGrpSpPr>
                <p:cNvPr id="12" name="Group 67">
                  <a:extLst>
                    <a:ext uri="{FF2B5EF4-FFF2-40B4-BE49-F238E27FC236}">
                      <a16:creationId xmlns:a16="http://schemas.microsoft.com/office/drawing/2014/main" id="{8F812D14-4328-4BF4-84E7-F4CB22219B42}"/>
                    </a:ext>
                  </a:extLst>
                </p:cNvPr>
                <p:cNvGrpSpPr/>
                <p:nvPr/>
              </p:nvGrpSpPr>
              <p:grpSpPr>
                <a:xfrm>
                  <a:off x="4559955" y="3346255"/>
                  <a:ext cx="1560562" cy="1365092"/>
                  <a:chOff x="2860082" y="2814998"/>
                  <a:chExt cx="1711918" cy="1294233"/>
                </a:xfrm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28" name="Freeform 76">
                    <a:extLst>
                      <a:ext uri="{FF2B5EF4-FFF2-40B4-BE49-F238E27FC236}">
                        <a16:creationId xmlns:a16="http://schemas.microsoft.com/office/drawing/2014/main" id="{8CE63AEF-F786-4BBB-A832-FC111D51099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60082" y="2857760"/>
                    <a:ext cx="1711918" cy="1251471"/>
                  </a:xfrm>
                  <a:custGeom>
                    <a:avLst/>
                    <a:gdLst>
                      <a:gd name="T0" fmla="*/ 194 w 798"/>
                      <a:gd name="T1" fmla="*/ 0 h 583"/>
                      <a:gd name="T2" fmla="*/ 604 w 798"/>
                      <a:gd name="T3" fmla="*/ 0 h 583"/>
                      <a:gd name="T4" fmla="*/ 798 w 798"/>
                      <a:gd name="T5" fmla="*/ 195 h 583"/>
                      <a:gd name="T6" fmla="*/ 798 w 798"/>
                      <a:gd name="T7" fmla="*/ 198 h 583"/>
                      <a:gd name="T8" fmla="*/ 798 w 798"/>
                      <a:gd name="T9" fmla="*/ 198 h 583"/>
                      <a:gd name="T10" fmla="*/ 798 w 798"/>
                      <a:gd name="T11" fmla="*/ 583 h 583"/>
                      <a:gd name="T12" fmla="*/ 604 w 798"/>
                      <a:gd name="T13" fmla="*/ 389 h 583"/>
                      <a:gd name="T14" fmla="*/ 335 w 798"/>
                      <a:gd name="T15" fmla="*/ 389 h 583"/>
                      <a:gd name="T16" fmla="*/ 194 w 798"/>
                      <a:gd name="T17" fmla="*/ 389 h 583"/>
                      <a:gd name="T18" fmla="*/ 0 w 798"/>
                      <a:gd name="T19" fmla="*/ 195 h 583"/>
                      <a:gd name="T20" fmla="*/ 194 w 798"/>
                      <a:gd name="T21" fmla="*/ 0 h 5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798" h="583">
                        <a:moveTo>
                          <a:pt x="194" y="0"/>
                        </a:moveTo>
                        <a:cubicBezTo>
                          <a:pt x="199" y="0"/>
                          <a:pt x="599" y="0"/>
                          <a:pt x="604" y="0"/>
                        </a:cubicBezTo>
                        <a:cubicBezTo>
                          <a:pt x="711" y="0"/>
                          <a:pt x="798" y="87"/>
                          <a:pt x="798" y="195"/>
                        </a:cubicBezTo>
                        <a:cubicBezTo>
                          <a:pt x="798" y="196"/>
                          <a:pt x="798" y="197"/>
                          <a:pt x="798" y="198"/>
                        </a:cubicBezTo>
                        <a:cubicBezTo>
                          <a:pt x="798" y="198"/>
                          <a:pt x="798" y="198"/>
                          <a:pt x="798" y="198"/>
                        </a:cubicBezTo>
                        <a:cubicBezTo>
                          <a:pt x="798" y="583"/>
                          <a:pt x="798" y="583"/>
                          <a:pt x="798" y="583"/>
                        </a:cubicBezTo>
                        <a:cubicBezTo>
                          <a:pt x="798" y="476"/>
                          <a:pt x="711" y="389"/>
                          <a:pt x="604" y="389"/>
                        </a:cubicBezTo>
                        <a:cubicBezTo>
                          <a:pt x="600" y="389"/>
                          <a:pt x="452" y="389"/>
                          <a:pt x="335" y="389"/>
                        </a:cubicBezTo>
                        <a:cubicBezTo>
                          <a:pt x="259" y="389"/>
                          <a:pt x="196" y="389"/>
                          <a:pt x="194" y="389"/>
                        </a:cubicBezTo>
                        <a:cubicBezTo>
                          <a:pt x="87" y="389"/>
                          <a:pt x="0" y="302"/>
                          <a:pt x="0" y="195"/>
                        </a:cubicBezTo>
                        <a:cubicBezTo>
                          <a:pt x="0" y="87"/>
                          <a:pt x="87" y="0"/>
                          <a:pt x="194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5"/>
                      </a:gs>
                      <a:gs pos="100000">
                        <a:schemeClr val="accent5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ru-RU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ko-KR" altLang="en-US" sz="2701"/>
                  </a:p>
                </p:txBody>
              </p:sp>
              <p:sp>
                <p:nvSpPr>
                  <p:cNvPr id="29" name="Freeform 16">
                    <a:extLst>
                      <a:ext uri="{FF2B5EF4-FFF2-40B4-BE49-F238E27FC236}">
                        <a16:creationId xmlns:a16="http://schemas.microsoft.com/office/drawing/2014/main" id="{1D7C3F3E-53E8-4E16-B834-48D1F8BBC13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60082" y="2814998"/>
                    <a:ext cx="1711918" cy="1251471"/>
                  </a:xfrm>
                  <a:custGeom>
                    <a:avLst/>
                    <a:gdLst>
                      <a:gd name="T0" fmla="*/ 194 w 798"/>
                      <a:gd name="T1" fmla="*/ 0 h 583"/>
                      <a:gd name="T2" fmla="*/ 604 w 798"/>
                      <a:gd name="T3" fmla="*/ 0 h 583"/>
                      <a:gd name="T4" fmla="*/ 798 w 798"/>
                      <a:gd name="T5" fmla="*/ 195 h 583"/>
                      <a:gd name="T6" fmla="*/ 798 w 798"/>
                      <a:gd name="T7" fmla="*/ 198 h 583"/>
                      <a:gd name="T8" fmla="*/ 798 w 798"/>
                      <a:gd name="T9" fmla="*/ 198 h 583"/>
                      <a:gd name="T10" fmla="*/ 798 w 798"/>
                      <a:gd name="T11" fmla="*/ 583 h 583"/>
                      <a:gd name="T12" fmla="*/ 604 w 798"/>
                      <a:gd name="T13" fmla="*/ 389 h 583"/>
                      <a:gd name="T14" fmla="*/ 335 w 798"/>
                      <a:gd name="T15" fmla="*/ 389 h 583"/>
                      <a:gd name="T16" fmla="*/ 194 w 798"/>
                      <a:gd name="T17" fmla="*/ 389 h 583"/>
                      <a:gd name="T18" fmla="*/ 0 w 798"/>
                      <a:gd name="T19" fmla="*/ 195 h 583"/>
                      <a:gd name="T20" fmla="*/ 194 w 798"/>
                      <a:gd name="T21" fmla="*/ 0 h 5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798" h="583">
                        <a:moveTo>
                          <a:pt x="194" y="0"/>
                        </a:moveTo>
                        <a:cubicBezTo>
                          <a:pt x="199" y="0"/>
                          <a:pt x="599" y="0"/>
                          <a:pt x="604" y="0"/>
                        </a:cubicBezTo>
                        <a:cubicBezTo>
                          <a:pt x="711" y="0"/>
                          <a:pt x="798" y="87"/>
                          <a:pt x="798" y="195"/>
                        </a:cubicBezTo>
                        <a:cubicBezTo>
                          <a:pt x="798" y="196"/>
                          <a:pt x="798" y="197"/>
                          <a:pt x="798" y="198"/>
                        </a:cubicBezTo>
                        <a:cubicBezTo>
                          <a:pt x="798" y="198"/>
                          <a:pt x="798" y="198"/>
                          <a:pt x="798" y="198"/>
                        </a:cubicBezTo>
                        <a:cubicBezTo>
                          <a:pt x="798" y="583"/>
                          <a:pt x="798" y="583"/>
                          <a:pt x="798" y="583"/>
                        </a:cubicBezTo>
                        <a:cubicBezTo>
                          <a:pt x="798" y="476"/>
                          <a:pt x="711" y="389"/>
                          <a:pt x="604" y="389"/>
                        </a:cubicBezTo>
                        <a:cubicBezTo>
                          <a:pt x="600" y="389"/>
                          <a:pt x="452" y="389"/>
                          <a:pt x="335" y="389"/>
                        </a:cubicBezTo>
                        <a:cubicBezTo>
                          <a:pt x="259" y="389"/>
                          <a:pt x="196" y="389"/>
                          <a:pt x="194" y="389"/>
                        </a:cubicBezTo>
                        <a:cubicBezTo>
                          <a:pt x="87" y="389"/>
                          <a:pt x="0" y="302"/>
                          <a:pt x="0" y="195"/>
                        </a:cubicBezTo>
                        <a:cubicBezTo>
                          <a:pt x="0" y="87"/>
                          <a:pt x="87" y="0"/>
                          <a:pt x="194" y="0"/>
                        </a:cubicBezTo>
                        <a:close/>
                      </a:path>
                    </a:pathLst>
                  </a:custGeom>
                  <a:gradFill>
                    <a:gsLst>
                      <a:gs pos="77000">
                        <a:schemeClr val="accent5"/>
                      </a:gs>
                      <a:gs pos="100000">
                        <a:schemeClr val="accent5">
                          <a:lumMod val="50000"/>
                        </a:schemeClr>
                      </a:gs>
                    </a:gsLst>
                    <a:lin ang="0" scaled="1"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ru-RU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ko-KR" altLang="en-US" sz="2701"/>
                  </a:p>
                </p:txBody>
              </p:sp>
            </p:grpSp>
            <p:grpSp>
              <p:nvGrpSpPr>
                <p:cNvPr id="13" name="Group 68">
                  <a:extLst>
                    <a:ext uri="{FF2B5EF4-FFF2-40B4-BE49-F238E27FC236}">
                      <a16:creationId xmlns:a16="http://schemas.microsoft.com/office/drawing/2014/main" id="{0210F811-1AC3-49A5-89D5-2531E794B582}"/>
                    </a:ext>
                  </a:extLst>
                </p:cNvPr>
                <p:cNvGrpSpPr/>
                <p:nvPr/>
              </p:nvGrpSpPr>
              <p:grpSpPr>
                <a:xfrm flipH="1">
                  <a:off x="6120517" y="3839401"/>
                  <a:ext cx="1244125" cy="1318043"/>
                  <a:chOff x="2860082" y="2834525"/>
                  <a:chExt cx="1711918" cy="1294234"/>
                </a:xfrm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26" name="Freeform 74">
                    <a:extLst>
                      <a:ext uri="{FF2B5EF4-FFF2-40B4-BE49-F238E27FC236}">
                        <a16:creationId xmlns:a16="http://schemas.microsoft.com/office/drawing/2014/main" id="{5AC3E533-205A-4A52-ACA4-27B8FE635CD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60082" y="2877288"/>
                    <a:ext cx="1711918" cy="1251471"/>
                  </a:xfrm>
                  <a:custGeom>
                    <a:avLst/>
                    <a:gdLst>
                      <a:gd name="T0" fmla="*/ 194 w 798"/>
                      <a:gd name="T1" fmla="*/ 0 h 583"/>
                      <a:gd name="T2" fmla="*/ 604 w 798"/>
                      <a:gd name="T3" fmla="*/ 0 h 583"/>
                      <a:gd name="T4" fmla="*/ 798 w 798"/>
                      <a:gd name="T5" fmla="*/ 195 h 583"/>
                      <a:gd name="T6" fmla="*/ 798 w 798"/>
                      <a:gd name="T7" fmla="*/ 198 h 583"/>
                      <a:gd name="T8" fmla="*/ 798 w 798"/>
                      <a:gd name="T9" fmla="*/ 198 h 583"/>
                      <a:gd name="T10" fmla="*/ 798 w 798"/>
                      <a:gd name="T11" fmla="*/ 583 h 583"/>
                      <a:gd name="T12" fmla="*/ 604 w 798"/>
                      <a:gd name="T13" fmla="*/ 389 h 583"/>
                      <a:gd name="T14" fmla="*/ 335 w 798"/>
                      <a:gd name="T15" fmla="*/ 389 h 583"/>
                      <a:gd name="T16" fmla="*/ 194 w 798"/>
                      <a:gd name="T17" fmla="*/ 389 h 583"/>
                      <a:gd name="T18" fmla="*/ 0 w 798"/>
                      <a:gd name="T19" fmla="*/ 195 h 583"/>
                      <a:gd name="T20" fmla="*/ 194 w 798"/>
                      <a:gd name="T21" fmla="*/ 0 h 5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798" h="583">
                        <a:moveTo>
                          <a:pt x="194" y="0"/>
                        </a:moveTo>
                        <a:cubicBezTo>
                          <a:pt x="199" y="0"/>
                          <a:pt x="599" y="0"/>
                          <a:pt x="604" y="0"/>
                        </a:cubicBezTo>
                        <a:cubicBezTo>
                          <a:pt x="711" y="0"/>
                          <a:pt x="798" y="87"/>
                          <a:pt x="798" y="195"/>
                        </a:cubicBezTo>
                        <a:cubicBezTo>
                          <a:pt x="798" y="196"/>
                          <a:pt x="798" y="197"/>
                          <a:pt x="798" y="198"/>
                        </a:cubicBezTo>
                        <a:cubicBezTo>
                          <a:pt x="798" y="198"/>
                          <a:pt x="798" y="198"/>
                          <a:pt x="798" y="198"/>
                        </a:cubicBezTo>
                        <a:cubicBezTo>
                          <a:pt x="798" y="583"/>
                          <a:pt x="798" y="583"/>
                          <a:pt x="798" y="583"/>
                        </a:cubicBezTo>
                        <a:cubicBezTo>
                          <a:pt x="798" y="476"/>
                          <a:pt x="711" y="389"/>
                          <a:pt x="604" y="389"/>
                        </a:cubicBezTo>
                        <a:cubicBezTo>
                          <a:pt x="600" y="389"/>
                          <a:pt x="452" y="389"/>
                          <a:pt x="335" y="389"/>
                        </a:cubicBezTo>
                        <a:cubicBezTo>
                          <a:pt x="259" y="389"/>
                          <a:pt x="196" y="389"/>
                          <a:pt x="194" y="389"/>
                        </a:cubicBezTo>
                        <a:cubicBezTo>
                          <a:pt x="87" y="389"/>
                          <a:pt x="0" y="302"/>
                          <a:pt x="0" y="195"/>
                        </a:cubicBezTo>
                        <a:cubicBezTo>
                          <a:pt x="0" y="87"/>
                          <a:pt x="87" y="0"/>
                          <a:pt x="194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2"/>
                      </a:gs>
                      <a:gs pos="100000">
                        <a:schemeClr val="accent2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ru-RU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ko-KR" altLang="en-US" sz="2701"/>
                  </a:p>
                </p:txBody>
              </p:sp>
              <p:sp>
                <p:nvSpPr>
                  <p:cNvPr id="27" name="Freeform 16">
                    <a:extLst>
                      <a:ext uri="{FF2B5EF4-FFF2-40B4-BE49-F238E27FC236}">
                        <a16:creationId xmlns:a16="http://schemas.microsoft.com/office/drawing/2014/main" id="{1DBD28FC-8C9B-4B69-9EE0-5E0BB44791A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60082" y="2834525"/>
                    <a:ext cx="1711918" cy="1251469"/>
                  </a:xfrm>
                  <a:custGeom>
                    <a:avLst/>
                    <a:gdLst>
                      <a:gd name="T0" fmla="*/ 194 w 798"/>
                      <a:gd name="T1" fmla="*/ 0 h 583"/>
                      <a:gd name="T2" fmla="*/ 604 w 798"/>
                      <a:gd name="T3" fmla="*/ 0 h 583"/>
                      <a:gd name="T4" fmla="*/ 798 w 798"/>
                      <a:gd name="T5" fmla="*/ 195 h 583"/>
                      <a:gd name="T6" fmla="*/ 798 w 798"/>
                      <a:gd name="T7" fmla="*/ 198 h 583"/>
                      <a:gd name="T8" fmla="*/ 798 w 798"/>
                      <a:gd name="T9" fmla="*/ 198 h 583"/>
                      <a:gd name="T10" fmla="*/ 798 w 798"/>
                      <a:gd name="T11" fmla="*/ 583 h 583"/>
                      <a:gd name="T12" fmla="*/ 604 w 798"/>
                      <a:gd name="T13" fmla="*/ 389 h 583"/>
                      <a:gd name="T14" fmla="*/ 335 w 798"/>
                      <a:gd name="T15" fmla="*/ 389 h 583"/>
                      <a:gd name="T16" fmla="*/ 194 w 798"/>
                      <a:gd name="T17" fmla="*/ 389 h 583"/>
                      <a:gd name="T18" fmla="*/ 0 w 798"/>
                      <a:gd name="T19" fmla="*/ 195 h 583"/>
                      <a:gd name="T20" fmla="*/ 194 w 798"/>
                      <a:gd name="T21" fmla="*/ 0 h 5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798" h="583">
                        <a:moveTo>
                          <a:pt x="194" y="0"/>
                        </a:moveTo>
                        <a:cubicBezTo>
                          <a:pt x="199" y="0"/>
                          <a:pt x="599" y="0"/>
                          <a:pt x="604" y="0"/>
                        </a:cubicBezTo>
                        <a:cubicBezTo>
                          <a:pt x="711" y="0"/>
                          <a:pt x="798" y="87"/>
                          <a:pt x="798" y="195"/>
                        </a:cubicBezTo>
                        <a:cubicBezTo>
                          <a:pt x="798" y="196"/>
                          <a:pt x="798" y="197"/>
                          <a:pt x="798" y="198"/>
                        </a:cubicBezTo>
                        <a:cubicBezTo>
                          <a:pt x="798" y="198"/>
                          <a:pt x="798" y="198"/>
                          <a:pt x="798" y="198"/>
                        </a:cubicBezTo>
                        <a:cubicBezTo>
                          <a:pt x="798" y="583"/>
                          <a:pt x="798" y="583"/>
                          <a:pt x="798" y="583"/>
                        </a:cubicBezTo>
                        <a:cubicBezTo>
                          <a:pt x="798" y="476"/>
                          <a:pt x="711" y="389"/>
                          <a:pt x="604" y="389"/>
                        </a:cubicBezTo>
                        <a:cubicBezTo>
                          <a:pt x="600" y="389"/>
                          <a:pt x="452" y="389"/>
                          <a:pt x="335" y="389"/>
                        </a:cubicBezTo>
                        <a:cubicBezTo>
                          <a:pt x="259" y="389"/>
                          <a:pt x="196" y="389"/>
                          <a:pt x="194" y="389"/>
                        </a:cubicBezTo>
                        <a:cubicBezTo>
                          <a:pt x="87" y="389"/>
                          <a:pt x="0" y="302"/>
                          <a:pt x="0" y="195"/>
                        </a:cubicBezTo>
                        <a:cubicBezTo>
                          <a:pt x="0" y="87"/>
                          <a:pt x="87" y="0"/>
                          <a:pt x="194" y="0"/>
                        </a:cubicBezTo>
                        <a:close/>
                      </a:path>
                    </a:pathLst>
                  </a:custGeom>
                  <a:gradFill>
                    <a:gsLst>
                      <a:gs pos="77000">
                        <a:schemeClr val="accent2"/>
                      </a:gs>
                      <a:gs pos="100000">
                        <a:schemeClr val="accent2">
                          <a:lumMod val="50000"/>
                        </a:schemeClr>
                      </a:gs>
                    </a:gsLst>
                    <a:lin ang="0" scaled="1"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ru-RU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ko-KR" altLang="en-US" sz="2701" dirty="0"/>
                  </a:p>
                </p:txBody>
              </p:sp>
            </p:grpSp>
            <p:grpSp>
              <p:nvGrpSpPr>
                <p:cNvPr id="14" name="Group 69">
                  <a:extLst>
                    <a:ext uri="{FF2B5EF4-FFF2-40B4-BE49-F238E27FC236}">
                      <a16:creationId xmlns:a16="http://schemas.microsoft.com/office/drawing/2014/main" id="{778F78D9-9BFF-4D3E-B63A-265F36871A26}"/>
                    </a:ext>
                  </a:extLst>
                </p:cNvPr>
                <p:cNvGrpSpPr/>
                <p:nvPr/>
              </p:nvGrpSpPr>
              <p:grpSpPr>
                <a:xfrm>
                  <a:off x="4372976" y="2428249"/>
                  <a:ext cx="1747541" cy="1516770"/>
                  <a:chOff x="2860082" y="2268017"/>
                  <a:chExt cx="1711918" cy="1294234"/>
                </a:xfrm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24" name="Freeform 72">
                    <a:extLst>
                      <a:ext uri="{FF2B5EF4-FFF2-40B4-BE49-F238E27FC236}">
                        <a16:creationId xmlns:a16="http://schemas.microsoft.com/office/drawing/2014/main" id="{896A89A0-5EFD-4416-92E4-600ACFED71C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60082" y="2310780"/>
                    <a:ext cx="1711918" cy="1251471"/>
                  </a:xfrm>
                  <a:custGeom>
                    <a:avLst/>
                    <a:gdLst>
                      <a:gd name="T0" fmla="*/ 194 w 798"/>
                      <a:gd name="T1" fmla="*/ 0 h 583"/>
                      <a:gd name="T2" fmla="*/ 604 w 798"/>
                      <a:gd name="T3" fmla="*/ 0 h 583"/>
                      <a:gd name="T4" fmla="*/ 798 w 798"/>
                      <a:gd name="T5" fmla="*/ 195 h 583"/>
                      <a:gd name="T6" fmla="*/ 798 w 798"/>
                      <a:gd name="T7" fmla="*/ 198 h 583"/>
                      <a:gd name="T8" fmla="*/ 798 w 798"/>
                      <a:gd name="T9" fmla="*/ 198 h 583"/>
                      <a:gd name="T10" fmla="*/ 798 w 798"/>
                      <a:gd name="T11" fmla="*/ 583 h 583"/>
                      <a:gd name="T12" fmla="*/ 604 w 798"/>
                      <a:gd name="T13" fmla="*/ 389 h 583"/>
                      <a:gd name="T14" fmla="*/ 335 w 798"/>
                      <a:gd name="T15" fmla="*/ 389 h 583"/>
                      <a:gd name="T16" fmla="*/ 194 w 798"/>
                      <a:gd name="T17" fmla="*/ 389 h 583"/>
                      <a:gd name="T18" fmla="*/ 0 w 798"/>
                      <a:gd name="T19" fmla="*/ 195 h 583"/>
                      <a:gd name="T20" fmla="*/ 194 w 798"/>
                      <a:gd name="T21" fmla="*/ 0 h 5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798" h="583">
                        <a:moveTo>
                          <a:pt x="194" y="0"/>
                        </a:moveTo>
                        <a:cubicBezTo>
                          <a:pt x="199" y="0"/>
                          <a:pt x="599" y="0"/>
                          <a:pt x="604" y="0"/>
                        </a:cubicBezTo>
                        <a:cubicBezTo>
                          <a:pt x="711" y="0"/>
                          <a:pt x="798" y="87"/>
                          <a:pt x="798" y="195"/>
                        </a:cubicBezTo>
                        <a:cubicBezTo>
                          <a:pt x="798" y="196"/>
                          <a:pt x="798" y="197"/>
                          <a:pt x="798" y="198"/>
                        </a:cubicBezTo>
                        <a:cubicBezTo>
                          <a:pt x="798" y="198"/>
                          <a:pt x="798" y="198"/>
                          <a:pt x="798" y="198"/>
                        </a:cubicBezTo>
                        <a:cubicBezTo>
                          <a:pt x="798" y="583"/>
                          <a:pt x="798" y="583"/>
                          <a:pt x="798" y="583"/>
                        </a:cubicBezTo>
                        <a:cubicBezTo>
                          <a:pt x="798" y="476"/>
                          <a:pt x="711" y="389"/>
                          <a:pt x="604" y="389"/>
                        </a:cubicBezTo>
                        <a:cubicBezTo>
                          <a:pt x="600" y="389"/>
                          <a:pt x="452" y="389"/>
                          <a:pt x="335" y="389"/>
                        </a:cubicBezTo>
                        <a:cubicBezTo>
                          <a:pt x="259" y="389"/>
                          <a:pt x="196" y="389"/>
                          <a:pt x="194" y="389"/>
                        </a:cubicBezTo>
                        <a:cubicBezTo>
                          <a:pt x="87" y="389"/>
                          <a:pt x="0" y="302"/>
                          <a:pt x="0" y="195"/>
                        </a:cubicBezTo>
                        <a:cubicBezTo>
                          <a:pt x="0" y="87"/>
                          <a:pt x="87" y="0"/>
                          <a:pt x="194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6"/>
                      </a:gs>
                      <a:gs pos="100000">
                        <a:schemeClr val="accent6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ru-RU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ko-KR" altLang="en-US" sz="2701" dirty="0"/>
                  </a:p>
                </p:txBody>
              </p:sp>
              <p:sp>
                <p:nvSpPr>
                  <p:cNvPr id="25" name="Freeform 16">
                    <a:extLst>
                      <a:ext uri="{FF2B5EF4-FFF2-40B4-BE49-F238E27FC236}">
                        <a16:creationId xmlns:a16="http://schemas.microsoft.com/office/drawing/2014/main" id="{CEB16FB0-62D4-4D95-AA5A-D8D10EDFB68C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60082" y="2268017"/>
                    <a:ext cx="1711918" cy="1251471"/>
                  </a:xfrm>
                  <a:custGeom>
                    <a:avLst/>
                    <a:gdLst>
                      <a:gd name="T0" fmla="*/ 194 w 798"/>
                      <a:gd name="T1" fmla="*/ 0 h 583"/>
                      <a:gd name="T2" fmla="*/ 604 w 798"/>
                      <a:gd name="T3" fmla="*/ 0 h 583"/>
                      <a:gd name="T4" fmla="*/ 798 w 798"/>
                      <a:gd name="T5" fmla="*/ 195 h 583"/>
                      <a:gd name="T6" fmla="*/ 798 w 798"/>
                      <a:gd name="T7" fmla="*/ 198 h 583"/>
                      <a:gd name="T8" fmla="*/ 798 w 798"/>
                      <a:gd name="T9" fmla="*/ 198 h 583"/>
                      <a:gd name="T10" fmla="*/ 798 w 798"/>
                      <a:gd name="T11" fmla="*/ 583 h 583"/>
                      <a:gd name="T12" fmla="*/ 604 w 798"/>
                      <a:gd name="T13" fmla="*/ 389 h 583"/>
                      <a:gd name="T14" fmla="*/ 335 w 798"/>
                      <a:gd name="T15" fmla="*/ 389 h 583"/>
                      <a:gd name="T16" fmla="*/ 194 w 798"/>
                      <a:gd name="T17" fmla="*/ 389 h 583"/>
                      <a:gd name="T18" fmla="*/ 0 w 798"/>
                      <a:gd name="T19" fmla="*/ 195 h 583"/>
                      <a:gd name="T20" fmla="*/ 194 w 798"/>
                      <a:gd name="T21" fmla="*/ 0 h 5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798" h="583">
                        <a:moveTo>
                          <a:pt x="194" y="0"/>
                        </a:moveTo>
                        <a:cubicBezTo>
                          <a:pt x="199" y="0"/>
                          <a:pt x="599" y="0"/>
                          <a:pt x="604" y="0"/>
                        </a:cubicBezTo>
                        <a:cubicBezTo>
                          <a:pt x="711" y="0"/>
                          <a:pt x="798" y="87"/>
                          <a:pt x="798" y="195"/>
                        </a:cubicBezTo>
                        <a:cubicBezTo>
                          <a:pt x="798" y="196"/>
                          <a:pt x="798" y="197"/>
                          <a:pt x="798" y="198"/>
                        </a:cubicBezTo>
                        <a:cubicBezTo>
                          <a:pt x="798" y="198"/>
                          <a:pt x="798" y="198"/>
                          <a:pt x="798" y="198"/>
                        </a:cubicBezTo>
                        <a:cubicBezTo>
                          <a:pt x="798" y="583"/>
                          <a:pt x="798" y="583"/>
                          <a:pt x="798" y="583"/>
                        </a:cubicBezTo>
                        <a:cubicBezTo>
                          <a:pt x="798" y="476"/>
                          <a:pt x="711" y="389"/>
                          <a:pt x="604" y="389"/>
                        </a:cubicBezTo>
                        <a:cubicBezTo>
                          <a:pt x="600" y="389"/>
                          <a:pt x="452" y="389"/>
                          <a:pt x="335" y="389"/>
                        </a:cubicBezTo>
                        <a:cubicBezTo>
                          <a:pt x="259" y="389"/>
                          <a:pt x="196" y="389"/>
                          <a:pt x="194" y="389"/>
                        </a:cubicBezTo>
                        <a:cubicBezTo>
                          <a:pt x="87" y="389"/>
                          <a:pt x="0" y="302"/>
                          <a:pt x="0" y="195"/>
                        </a:cubicBezTo>
                        <a:cubicBezTo>
                          <a:pt x="0" y="87"/>
                          <a:pt x="87" y="0"/>
                          <a:pt x="194" y="0"/>
                        </a:cubicBezTo>
                        <a:close/>
                      </a:path>
                    </a:pathLst>
                  </a:custGeom>
                  <a:gradFill>
                    <a:gsLst>
                      <a:gs pos="77000">
                        <a:schemeClr val="accent6"/>
                      </a:gs>
                      <a:gs pos="100000">
                        <a:schemeClr val="accent6">
                          <a:lumMod val="50000"/>
                        </a:schemeClr>
                      </a:gs>
                    </a:gsLst>
                    <a:lin ang="0" scaled="1"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ru-RU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ko-KR" altLang="en-US" sz="2701"/>
                  </a:p>
                </p:txBody>
              </p:sp>
            </p:grpSp>
            <p:grpSp>
              <p:nvGrpSpPr>
                <p:cNvPr id="15" name="Group 70">
                  <a:extLst>
                    <a:ext uri="{FF2B5EF4-FFF2-40B4-BE49-F238E27FC236}">
                      <a16:creationId xmlns:a16="http://schemas.microsoft.com/office/drawing/2014/main" id="{FE9372CB-6265-4599-A01C-F4CE7CD25F85}"/>
                    </a:ext>
                  </a:extLst>
                </p:cNvPr>
                <p:cNvGrpSpPr/>
                <p:nvPr/>
              </p:nvGrpSpPr>
              <p:grpSpPr>
                <a:xfrm flipH="1">
                  <a:off x="6120517" y="2968444"/>
                  <a:ext cx="1433507" cy="1363081"/>
                  <a:chOff x="2860082" y="2268017"/>
                  <a:chExt cx="1711918" cy="1294234"/>
                </a:xfrm>
                <a:gradFill>
                  <a:gsLst>
                    <a:gs pos="77000">
                      <a:schemeClr val="bg1"/>
                    </a:gs>
                    <a:gs pos="100000">
                      <a:schemeClr val="bg1">
                        <a:lumMod val="64000"/>
                      </a:schemeClr>
                    </a:gs>
                  </a:gsLst>
                  <a:lin ang="0" scaled="1"/>
                </a:gra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22" name="Freeform 70">
                    <a:extLst>
                      <a:ext uri="{FF2B5EF4-FFF2-40B4-BE49-F238E27FC236}">
                        <a16:creationId xmlns:a16="http://schemas.microsoft.com/office/drawing/2014/main" id="{6D3FC07E-3142-4BDE-B9F4-5517D4E3BF9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60082" y="2310780"/>
                    <a:ext cx="1711918" cy="1251471"/>
                  </a:xfrm>
                  <a:custGeom>
                    <a:avLst/>
                    <a:gdLst>
                      <a:gd name="T0" fmla="*/ 194 w 798"/>
                      <a:gd name="T1" fmla="*/ 0 h 583"/>
                      <a:gd name="T2" fmla="*/ 604 w 798"/>
                      <a:gd name="T3" fmla="*/ 0 h 583"/>
                      <a:gd name="T4" fmla="*/ 798 w 798"/>
                      <a:gd name="T5" fmla="*/ 195 h 583"/>
                      <a:gd name="T6" fmla="*/ 798 w 798"/>
                      <a:gd name="T7" fmla="*/ 198 h 583"/>
                      <a:gd name="T8" fmla="*/ 798 w 798"/>
                      <a:gd name="T9" fmla="*/ 198 h 583"/>
                      <a:gd name="T10" fmla="*/ 798 w 798"/>
                      <a:gd name="T11" fmla="*/ 583 h 583"/>
                      <a:gd name="T12" fmla="*/ 604 w 798"/>
                      <a:gd name="T13" fmla="*/ 389 h 583"/>
                      <a:gd name="T14" fmla="*/ 335 w 798"/>
                      <a:gd name="T15" fmla="*/ 389 h 583"/>
                      <a:gd name="T16" fmla="*/ 194 w 798"/>
                      <a:gd name="T17" fmla="*/ 389 h 583"/>
                      <a:gd name="T18" fmla="*/ 0 w 798"/>
                      <a:gd name="T19" fmla="*/ 195 h 583"/>
                      <a:gd name="T20" fmla="*/ 194 w 798"/>
                      <a:gd name="T21" fmla="*/ 0 h 5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798" h="583">
                        <a:moveTo>
                          <a:pt x="194" y="0"/>
                        </a:moveTo>
                        <a:cubicBezTo>
                          <a:pt x="199" y="0"/>
                          <a:pt x="599" y="0"/>
                          <a:pt x="604" y="0"/>
                        </a:cubicBezTo>
                        <a:cubicBezTo>
                          <a:pt x="711" y="0"/>
                          <a:pt x="798" y="87"/>
                          <a:pt x="798" y="195"/>
                        </a:cubicBezTo>
                        <a:cubicBezTo>
                          <a:pt x="798" y="196"/>
                          <a:pt x="798" y="197"/>
                          <a:pt x="798" y="198"/>
                        </a:cubicBezTo>
                        <a:cubicBezTo>
                          <a:pt x="798" y="198"/>
                          <a:pt x="798" y="198"/>
                          <a:pt x="798" y="198"/>
                        </a:cubicBezTo>
                        <a:cubicBezTo>
                          <a:pt x="798" y="583"/>
                          <a:pt x="798" y="583"/>
                          <a:pt x="798" y="583"/>
                        </a:cubicBezTo>
                        <a:cubicBezTo>
                          <a:pt x="798" y="476"/>
                          <a:pt x="711" y="389"/>
                          <a:pt x="604" y="389"/>
                        </a:cubicBezTo>
                        <a:cubicBezTo>
                          <a:pt x="600" y="389"/>
                          <a:pt x="452" y="389"/>
                          <a:pt x="335" y="389"/>
                        </a:cubicBezTo>
                        <a:cubicBezTo>
                          <a:pt x="259" y="389"/>
                          <a:pt x="196" y="389"/>
                          <a:pt x="194" y="389"/>
                        </a:cubicBezTo>
                        <a:cubicBezTo>
                          <a:pt x="87" y="389"/>
                          <a:pt x="0" y="302"/>
                          <a:pt x="0" y="195"/>
                        </a:cubicBezTo>
                        <a:cubicBezTo>
                          <a:pt x="0" y="87"/>
                          <a:pt x="87" y="0"/>
                          <a:pt x="194" y="0"/>
                        </a:cubicBezTo>
                        <a:close/>
                      </a:path>
                    </a:pathLst>
                  </a:custGeom>
                  <a:gradFill>
                    <a:gsLst>
                      <a:gs pos="0">
                        <a:schemeClr val="accent3"/>
                      </a:gs>
                      <a:gs pos="100000">
                        <a:schemeClr val="accent3">
                          <a:lumMod val="75000"/>
                        </a:schemeClr>
                      </a:gs>
                    </a:gsLst>
                    <a:lin ang="0" scaled="1"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ru-RU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ko-KR" altLang="en-US" sz="2701" dirty="0"/>
                  </a:p>
                </p:txBody>
              </p:sp>
              <p:sp>
                <p:nvSpPr>
                  <p:cNvPr id="23" name="Freeform 16">
                    <a:extLst>
                      <a:ext uri="{FF2B5EF4-FFF2-40B4-BE49-F238E27FC236}">
                        <a16:creationId xmlns:a16="http://schemas.microsoft.com/office/drawing/2014/main" id="{EC267BEB-5D91-4D8D-8000-9ADC8BDAD84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60082" y="2268017"/>
                    <a:ext cx="1711918" cy="1251471"/>
                  </a:xfrm>
                  <a:custGeom>
                    <a:avLst/>
                    <a:gdLst>
                      <a:gd name="T0" fmla="*/ 194 w 798"/>
                      <a:gd name="T1" fmla="*/ 0 h 583"/>
                      <a:gd name="T2" fmla="*/ 604 w 798"/>
                      <a:gd name="T3" fmla="*/ 0 h 583"/>
                      <a:gd name="T4" fmla="*/ 798 w 798"/>
                      <a:gd name="T5" fmla="*/ 195 h 583"/>
                      <a:gd name="T6" fmla="*/ 798 w 798"/>
                      <a:gd name="T7" fmla="*/ 198 h 583"/>
                      <a:gd name="T8" fmla="*/ 798 w 798"/>
                      <a:gd name="T9" fmla="*/ 198 h 583"/>
                      <a:gd name="T10" fmla="*/ 798 w 798"/>
                      <a:gd name="T11" fmla="*/ 583 h 583"/>
                      <a:gd name="T12" fmla="*/ 604 w 798"/>
                      <a:gd name="T13" fmla="*/ 389 h 583"/>
                      <a:gd name="T14" fmla="*/ 335 w 798"/>
                      <a:gd name="T15" fmla="*/ 389 h 583"/>
                      <a:gd name="T16" fmla="*/ 194 w 798"/>
                      <a:gd name="T17" fmla="*/ 389 h 583"/>
                      <a:gd name="T18" fmla="*/ 0 w 798"/>
                      <a:gd name="T19" fmla="*/ 195 h 583"/>
                      <a:gd name="T20" fmla="*/ 194 w 798"/>
                      <a:gd name="T21" fmla="*/ 0 h 5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798" h="583">
                        <a:moveTo>
                          <a:pt x="194" y="0"/>
                        </a:moveTo>
                        <a:cubicBezTo>
                          <a:pt x="199" y="0"/>
                          <a:pt x="599" y="0"/>
                          <a:pt x="604" y="0"/>
                        </a:cubicBezTo>
                        <a:cubicBezTo>
                          <a:pt x="711" y="0"/>
                          <a:pt x="798" y="87"/>
                          <a:pt x="798" y="195"/>
                        </a:cubicBezTo>
                        <a:cubicBezTo>
                          <a:pt x="798" y="196"/>
                          <a:pt x="798" y="197"/>
                          <a:pt x="798" y="198"/>
                        </a:cubicBezTo>
                        <a:cubicBezTo>
                          <a:pt x="798" y="198"/>
                          <a:pt x="798" y="198"/>
                          <a:pt x="798" y="198"/>
                        </a:cubicBezTo>
                        <a:cubicBezTo>
                          <a:pt x="798" y="583"/>
                          <a:pt x="798" y="583"/>
                          <a:pt x="798" y="583"/>
                        </a:cubicBezTo>
                        <a:cubicBezTo>
                          <a:pt x="798" y="476"/>
                          <a:pt x="711" y="389"/>
                          <a:pt x="604" y="389"/>
                        </a:cubicBezTo>
                        <a:cubicBezTo>
                          <a:pt x="600" y="389"/>
                          <a:pt x="452" y="389"/>
                          <a:pt x="335" y="389"/>
                        </a:cubicBezTo>
                        <a:cubicBezTo>
                          <a:pt x="259" y="389"/>
                          <a:pt x="196" y="389"/>
                          <a:pt x="194" y="389"/>
                        </a:cubicBezTo>
                        <a:cubicBezTo>
                          <a:pt x="87" y="389"/>
                          <a:pt x="0" y="302"/>
                          <a:pt x="0" y="195"/>
                        </a:cubicBezTo>
                        <a:cubicBezTo>
                          <a:pt x="0" y="87"/>
                          <a:pt x="87" y="0"/>
                          <a:pt x="194" y="0"/>
                        </a:cubicBezTo>
                        <a:close/>
                      </a:path>
                    </a:pathLst>
                  </a:custGeom>
                  <a:gradFill>
                    <a:gsLst>
                      <a:gs pos="77000">
                        <a:schemeClr val="accent3"/>
                      </a:gs>
                      <a:gs pos="100000">
                        <a:schemeClr val="accent3">
                          <a:lumMod val="50000"/>
                        </a:schemeClr>
                      </a:gs>
                    </a:gsLst>
                    <a:lin ang="0" scaled="1"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ru-RU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ko-KR" altLang="en-US" sz="2701" dirty="0"/>
                  </a:p>
                </p:txBody>
              </p:sp>
            </p:grpSp>
            <p:grpSp>
              <p:nvGrpSpPr>
                <p:cNvPr id="16" name="Group 71">
                  <a:extLst>
                    <a:ext uri="{FF2B5EF4-FFF2-40B4-BE49-F238E27FC236}">
                      <a16:creationId xmlns:a16="http://schemas.microsoft.com/office/drawing/2014/main" id="{CAE12174-CCAA-4ECF-B6BD-9B824FE75738}"/>
                    </a:ext>
                  </a:extLst>
                </p:cNvPr>
                <p:cNvGrpSpPr/>
                <p:nvPr/>
              </p:nvGrpSpPr>
              <p:grpSpPr>
                <a:xfrm>
                  <a:off x="4636367" y="1747714"/>
                  <a:ext cx="1481747" cy="1363081"/>
                  <a:chOff x="2860082" y="2268017"/>
                  <a:chExt cx="1711918" cy="1294234"/>
                </a:xfrm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20" name="Freeform 68">
                    <a:extLst>
                      <a:ext uri="{FF2B5EF4-FFF2-40B4-BE49-F238E27FC236}">
                        <a16:creationId xmlns:a16="http://schemas.microsoft.com/office/drawing/2014/main" id="{3F0482D7-3B90-44C2-B44A-3A7D556DBDF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60082" y="2310780"/>
                    <a:ext cx="1711918" cy="1251471"/>
                  </a:xfrm>
                  <a:custGeom>
                    <a:avLst/>
                    <a:gdLst>
                      <a:gd name="T0" fmla="*/ 194 w 798"/>
                      <a:gd name="T1" fmla="*/ 0 h 583"/>
                      <a:gd name="T2" fmla="*/ 604 w 798"/>
                      <a:gd name="T3" fmla="*/ 0 h 583"/>
                      <a:gd name="T4" fmla="*/ 798 w 798"/>
                      <a:gd name="T5" fmla="*/ 195 h 583"/>
                      <a:gd name="T6" fmla="*/ 798 w 798"/>
                      <a:gd name="T7" fmla="*/ 198 h 583"/>
                      <a:gd name="T8" fmla="*/ 798 w 798"/>
                      <a:gd name="T9" fmla="*/ 198 h 583"/>
                      <a:gd name="T10" fmla="*/ 798 w 798"/>
                      <a:gd name="T11" fmla="*/ 583 h 583"/>
                      <a:gd name="T12" fmla="*/ 604 w 798"/>
                      <a:gd name="T13" fmla="*/ 389 h 583"/>
                      <a:gd name="T14" fmla="*/ 335 w 798"/>
                      <a:gd name="T15" fmla="*/ 389 h 583"/>
                      <a:gd name="T16" fmla="*/ 194 w 798"/>
                      <a:gd name="T17" fmla="*/ 389 h 583"/>
                      <a:gd name="T18" fmla="*/ 0 w 798"/>
                      <a:gd name="T19" fmla="*/ 195 h 583"/>
                      <a:gd name="T20" fmla="*/ 194 w 798"/>
                      <a:gd name="T21" fmla="*/ 0 h 5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798" h="583">
                        <a:moveTo>
                          <a:pt x="194" y="0"/>
                        </a:moveTo>
                        <a:cubicBezTo>
                          <a:pt x="199" y="0"/>
                          <a:pt x="599" y="0"/>
                          <a:pt x="604" y="0"/>
                        </a:cubicBezTo>
                        <a:cubicBezTo>
                          <a:pt x="711" y="0"/>
                          <a:pt x="798" y="87"/>
                          <a:pt x="798" y="195"/>
                        </a:cubicBezTo>
                        <a:cubicBezTo>
                          <a:pt x="798" y="196"/>
                          <a:pt x="798" y="197"/>
                          <a:pt x="798" y="198"/>
                        </a:cubicBezTo>
                        <a:cubicBezTo>
                          <a:pt x="798" y="198"/>
                          <a:pt x="798" y="198"/>
                          <a:pt x="798" y="198"/>
                        </a:cubicBezTo>
                        <a:cubicBezTo>
                          <a:pt x="798" y="583"/>
                          <a:pt x="798" y="583"/>
                          <a:pt x="798" y="583"/>
                        </a:cubicBezTo>
                        <a:cubicBezTo>
                          <a:pt x="798" y="476"/>
                          <a:pt x="711" y="389"/>
                          <a:pt x="604" y="389"/>
                        </a:cubicBezTo>
                        <a:cubicBezTo>
                          <a:pt x="600" y="389"/>
                          <a:pt x="452" y="389"/>
                          <a:pt x="335" y="389"/>
                        </a:cubicBezTo>
                        <a:cubicBezTo>
                          <a:pt x="259" y="389"/>
                          <a:pt x="196" y="389"/>
                          <a:pt x="194" y="389"/>
                        </a:cubicBezTo>
                        <a:cubicBezTo>
                          <a:pt x="87" y="389"/>
                          <a:pt x="0" y="302"/>
                          <a:pt x="0" y="195"/>
                        </a:cubicBezTo>
                        <a:cubicBezTo>
                          <a:pt x="0" y="87"/>
                          <a:pt x="87" y="0"/>
                          <a:pt x="194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4"/>
                      </a:gs>
                      <a:gs pos="100000">
                        <a:schemeClr val="accent4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ru-RU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ko-KR" altLang="en-US" sz="2701"/>
                  </a:p>
                </p:txBody>
              </p:sp>
              <p:sp>
                <p:nvSpPr>
                  <p:cNvPr id="21" name="Freeform 16">
                    <a:extLst>
                      <a:ext uri="{FF2B5EF4-FFF2-40B4-BE49-F238E27FC236}">
                        <a16:creationId xmlns:a16="http://schemas.microsoft.com/office/drawing/2014/main" id="{B5E2430F-F7AA-4F8C-9A2C-549493FA6AB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60082" y="2268017"/>
                    <a:ext cx="1711918" cy="1251471"/>
                  </a:xfrm>
                  <a:custGeom>
                    <a:avLst/>
                    <a:gdLst>
                      <a:gd name="T0" fmla="*/ 194 w 798"/>
                      <a:gd name="T1" fmla="*/ 0 h 583"/>
                      <a:gd name="T2" fmla="*/ 604 w 798"/>
                      <a:gd name="T3" fmla="*/ 0 h 583"/>
                      <a:gd name="T4" fmla="*/ 798 w 798"/>
                      <a:gd name="T5" fmla="*/ 195 h 583"/>
                      <a:gd name="T6" fmla="*/ 798 w 798"/>
                      <a:gd name="T7" fmla="*/ 198 h 583"/>
                      <a:gd name="T8" fmla="*/ 798 w 798"/>
                      <a:gd name="T9" fmla="*/ 198 h 583"/>
                      <a:gd name="T10" fmla="*/ 798 w 798"/>
                      <a:gd name="T11" fmla="*/ 583 h 583"/>
                      <a:gd name="T12" fmla="*/ 604 w 798"/>
                      <a:gd name="T13" fmla="*/ 389 h 583"/>
                      <a:gd name="T14" fmla="*/ 335 w 798"/>
                      <a:gd name="T15" fmla="*/ 389 h 583"/>
                      <a:gd name="T16" fmla="*/ 194 w 798"/>
                      <a:gd name="T17" fmla="*/ 389 h 583"/>
                      <a:gd name="T18" fmla="*/ 0 w 798"/>
                      <a:gd name="T19" fmla="*/ 195 h 583"/>
                      <a:gd name="T20" fmla="*/ 194 w 798"/>
                      <a:gd name="T21" fmla="*/ 0 h 5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798" h="583">
                        <a:moveTo>
                          <a:pt x="194" y="0"/>
                        </a:moveTo>
                        <a:cubicBezTo>
                          <a:pt x="199" y="0"/>
                          <a:pt x="599" y="0"/>
                          <a:pt x="604" y="0"/>
                        </a:cubicBezTo>
                        <a:cubicBezTo>
                          <a:pt x="711" y="0"/>
                          <a:pt x="798" y="87"/>
                          <a:pt x="798" y="195"/>
                        </a:cubicBezTo>
                        <a:cubicBezTo>
                          <a:pt x="798" y="196"/>
                          <a:pt x="798" y="197"/>
                          <a:pt x="798" y="198"/>
                        </a:cubicBezTo>
                        <a:cubicBezTo>
                          <a:pt x="798" y="198"/>
                          <a:pt x="798" y="198"/>
                          <a:pt x="798" y="198"/>
                        </a:cubicBezTo>
                        <a:cubicBezTo>
                          <a:pt x="798" y="583"/>
                          <a:pt x="798" y="583"/>
                          <a:pt x="798" y="583"/>
                        </a:cubicBezTo>
                        <a:cubicBezTo>
                          <a:pt x="798" y="476"/>
                          <a:pt x="711" y="389"/>
                          <a:pt x="604" y="389"/>
                        </a:cubicBezTo>
                        <a:cubicBezTo>
                          <a:pt x="600" y="389"/>
                          <a:pt x="452" y="389"/>
                          <a:pt x="335" y="389"/>
                        </a:cubicBezTo>
                        <a:cubicBezTo>
                          <a:pt x="259" y="389"/>
                          <a:pt x="196" y="389"/>
                          <a:pt x="194" y="389"/>
                        </a:cubicBezTo>
                        <a:cubicBezTo>
                          <a:pt x="87" y="389"/>
                          <a:pt x="0" y="302"/>
                          <a:pt x="0" y="195"/>
                        </a:cubicBezTo>
                        <a:cubicBezTo>
                          <a:pt x="0" y="87"/>
                          <a:pt x="87" y="0"/>
                          <a:pt x="194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77000">
                        <a:schemeClr val="accent4"/>
                      </a:gs>
                      <a:gs pos="100000">
                        <a:schemeClr val="accent4">
                          <a:lumMod val="50000"/>
                        </a:schemeClr>
                      </a:gs>
                    </a:gsLst>
                    <a:lin ang="0" scaled="1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ru-RU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ko-KR" altLang="en-US" sz="2701" dirty="0"/>
                  </a:p>
                </p:txBody>
              </p:sp>
            </p:grpSp>
            <p:grpSp>
              <p:nvGrpSpPr>
                <p:cNvPr id="17" name="Group 72">
                  <a:extLst>
                    <a:ext uri="{FF2B5EF4-FFF2-40B4-BE49-F238E27FC236}">
                      <a16:creationId xmlns:a16="http://schemas.microsoft.com/office/drawing/2014/main" id="{411C7EAF-1D47-4D94-AAEA-29C50A31A34E}"/>
                    </a:ext>
                  </a:extLst>
                </p:cNvPr>
                <p:cNvGrpSpPr/>
                <p:nvPr/>
              </p:nvGrpSpPr>
              <p:grpSpPr>
                <a:xfrm flipH="1">
                  <a:off x="6118115" y="1973218"/>
                  <a:ext cx="1682812" cy="1514758"/>
                  <a:chOff x="2860082" y="2268017"/>
                  <a:chExt cx="1711918" cy="1294234"/>
                </a:xfrm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grpSpPr>
              <p:sp>
                <p:nvSpPr>
                  <p:cNvPr id="18" name="Freeform 66">
                    <a:extLst>
                      <a:ext uri="{FF2B5EF4-FFF2-40B4-BE49-F238E27FC236}">
                        <a16:creationId xmlns:a16="http://schemas.microsoft.com/office/drawing/2014/main" id="{E2BB2CBE-8C9B-49FA-9FDA-23D05FC9CBF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60082" y="2310780"/>
                    <a:ext cx="1711918" cy="1251471"/>
                  </a:xfrm>
                  <a:custGeom>
                    <a:avLst/>
                    <a:gdLst>
                      <a:gd name="T0" fmla="*/ 194 w 798"/>
                      <a:gd name="T1" fmla="*/ 0 h 583"/>
                      <a:gd name="T2" fmla="*/ 604 w 798"/>
                      <a:gd name="T3" fmla="*/ 0 h 583"/>
                      <a:gd name="T4" fmla="*/ 798 w 798"/>
                      <a:gd name="T5" fmla="*/ 195 h 583"/>
                      <a:gd name="T6" fmla="*/ 798 w 798"/>
                      <a:gd name="T7" fmla="*/ 198 h 583"/>
                      <a:gd name="T8" fmla="*/ 798 w 798"/>
                      <a:gd name="T9" fmla="*/ 198 h 583"/>
                      <a:gd name="T10" fmla="*/ 798 w 798"/>
                      <a:gd name="T11" fmla="*/ 583 h 583"/>
                      <a:gd name="T12" fmla="*/ 604 w 798"/>
                      <a:gd name="T13" fmla="*/ 389 h 583"/>
                      <a:gd name="T14" fmla="*/ 335 w 798"/>
                      <a:gd name="T15" fmla="*/ 389 h 583"/>
                      <a:gd name="T16" fmla="*/ 194 w 798"/>
                      <a:gd name="T17" fmla="*/ 389 h 583"/>
                      <a:gd name="T18" fmla="*/ 0 w 798"/>
                      <a:gd name="T19" fmla="*/ 195 h 583"/>
                      <a:gd name="T20" fmla="*/ 194 w 798"/>
                      <a:gd name="T21" fmla="*/ 0 h 5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798" h="583">
                        <a:moveTo>
                          <a:pt x="194" y="0"/>
                        </a:moveTo>
                        <a:cubicBezTo>
                          <a:pt x="199" y="0"/>
                          <a:pt x="599" y="0"/>
                          <a:pt x="604" y="0"/>
                        </a:cubicBezTo>
                        <a:cubicBezTo>
                          <a:pt x="711" y="0"/>
                          <a:pt x="798" y="87"/>
                          <a:pt x="798" y="195"/>
                        </a:cubicBezTo>
                        <a:cubicBezTo>
                          <a:pt x="798" y="196"/>
                          <a:pt x="798" y="197"/>
                          <a:pt x="798" y="198"/>
                        </a:cubicBezTo>
                        <a:cubicBezTo>
                          <a:pt x="798" y="198"/>
                          <a:pt x="798" y="198"/>
                          <a:pt x="798" y="198"/>
                        </a:cubicBezTo>
                        <a:cubicBezTo>
                          <a:pt x="798" y="583"/>
                          <a:pt x="798" y="583"/>
                          <a:pt x="798" y="583"/>
                        </a:cubicBezTo>
                        <a:cubicBezTo>
                          <a:pt x="798" y="476"/>
                          <a:pt x="711" y="389"/>
                          <a:pt x="604" y="389"/>
                        </a:cubicBezTo>
                        <a:cubicBezTo>
                          <a:pt x="600" y="389"/>
                          <a:pt x="452" y="389"/>
                          <a:pt x="335" y="389"/>
                        </a:cubicBezTo>
                        <a:cubicBezTo>
                          <a:pt x="259" y="389"/>
                          <a:pt x="196" y="389"/>
                          <a:pt x="194" y="389"/>
                        </a:cubicBezTo>
                        <a:cubicBezTo>
                          <a:pt x="87" y="389"/>
                          <a:pt x="0" y="302"/>
                          <a:pt x="0" y="195"/>
                        </a:cubicBezTo>
                        <a:cubicBezTo>
                          <a:pt x="0" y="87"/>
                          <a:pt x="87" y="0"/>
                          <a:pt x="194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chemeClr val="accent4"/>
                      </a:gs>
                      <a:gs pos="100000">
                        <a:schemeClr val="accent4">
                          <a:lumMod val="75000"/>
                        </a:schemeClr>
                      </a:gs>
                    </a:gsLst>
                    <a:lin ang="5400000" scaled="1"/>
                    <a:tileRect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ru-RU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ko-KR" altLang="en-US" sz="2701"/>
                  </a:p>
                </p:txBody>
              </p:sp>
              <p:sp>
                <p:nvSpPr>
                  <p:cNvPr id="19" name="Freeform 16">
                    <a:extLst>
                      <a:ext uri="{FF2B5EF4-FFF2-40B4-BE49-F238E27FC236}">
                        <a16:creationId xmlns:a16="http://schemas.microsoft.com/office/drawing/2014/main" id="{F56E546B-90D2-4982-8771-61B0C9182BA1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860082" y="2268017"/>
                    <a:ext cx="1711918" cy="1251471"/>
                  </a:xfrm>
                  <a:custGeom>
                    <a:avLst/>
                    <a:gdLst>
                      <a:gd name="T0" fmla="*/ 194 w 798"/>
                      <a:gd name="T1" fmla="*/ 0 h 583"/>
                      <a:gd name="T2" fmla="*/ 604 w 798"/>
                      <a:gd name="T3" fmla="*/ 0 h 583"/>
                      <a:gd name="T4" fmla="*/ 798 w 798"/>
                      <a:gd name="T5" fmla="*/ 195 h 583"/>
                      <a:gd name="T6" fmla="*/ 798 w 798"/>
                      <a:gd name="T7" fmla="*/ 198 h 583"/>
                      <a:gd name="T8" fmla="*/ 798 w 798"/>
                      <a:gd name="T9" fmla="*/ 198 h 583"/>
                      <a:gd name="T10" fmla="*/ 798 w 798"/>
                      <a:gd name="T11" fmla="*/ 583 h 583"/>
                      <a:gd name="T12" fmla="*/ 604 w 798"/>
                      <a:gd name="T13" fmla="*/ 389 h 583"/>
                      <a:gd name="T14" fmla="*/ 335 w 798"/>
                      <a:gd name="T15" fmla="*/ 389 h 583"/>
                      <a:gd name="T16" fmla="*/ 194 w 798"/>
                      <a:gd name="T17" fmla="*/ 389 h 583"/>
                      <a:gd name="T18" fmla="*/ 0 w 798"/>
                      <a:gd name="T19" fmla="*/ 195 h 583"/>
                      <a:gd name="T20" fmla="*/ 194 w 798"/>
                      <a:gd name="T21" fmla="*/ 0 h 5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</a:cxnLst>
                    <a:rect l="0" t="0" r="r" b="b"/>
                    <a:pathLst>
                      <a:path w="798" h="583">
                        <a:moveTo>
                          <a:pt x="194" y="0"/>
                        </a:moveTo>
                        <a:cubicBezTo>
                          <a:pt x="199" y="0"/>
                          <a:pt x="599" y="0"/>
                          <a:pt x="604" y="0"/>
                        </a:cubicBezTo>
                        <a:cubicBezTo>
                          <a:pt x="711" y="0"/>
                          <a:pt x="798" y="87"/>
                          <a:pt x="798" y="195"/>
                        </a:cubicBezTo>
                        <a:cubicBezTo>
                          <a:pt x="798" y="196"/>
                          <a:pt x="798" y="197"/>
                          <a:pt x="798" y="198"/>
                        </a:cubicBezTo>
                        <a:cubicBezTo>
                          <a:pt x="798" y="198"/>
                          <a:pt x="798" y="198"/>
                          <a:pt x="798" y="198"/>
                        </a:cubicBezTo>
                        <a:cubicBezTo>
                          <a:pt x="798" y="583"/>
                          <a:pt x="798" y="583"/>
                          <a:pt x="798" y="583"/>
                        </a:cubicBezTo>
                        <a:cubicBezTo>
                          <a:pt x="798" y="476"/>
                          <a:pt x="711" y="389"/>
                          <a:pt x="604" y="389"/>
                        </a:cubicBezTo>
                        <a:cubicBezTo>
                          <a:pt x="600" y="389"/>
                          <a:pt x="452" y="389"/>
                          <a:pt x="335" y="389"/>
                        </a:cubicBezTo>
                        <a:cubicBezTo>
                          <a:pt x="259" y="389"/>
                          <a:pt x="196" y="389"/>
                          <a:pt x="194" y="389"/>
                        </a:cubicBezTo>
                        <a:cubicBezTo>
                          <a:pt x="87" y="389"/>
                          <a:pt x="0" y="302"/>
                          <a:pt x="0" y="195"/>
                        </a:cubicBezTo>
                        <a:cubicBezTo>
                          <a:pt x="0" y="87"/>
                          <a:pt x="87" y="0"/>
                          <a:pt x="194" y="0"/>
                        </a:cubicBezTo>
                        <a:close/>
                      </a:path>
                    </a:pathLst>
                  </a:custGeom>
                  <a:gradFill>
                    <a:gsLst>
                      <a:gs pos="77000">
                        <a:schemeClr val="accent4"/>
                      </a:gs>
                      <a:gs pos="100000">
                        <a:schemeClr val="accent4">
                          <a:lumMod val="50000"/>
                        </a:schemeClr>
                      </a:gs>
                    </a:gsLst>
                    <a:lin ang="0" scaled="1"/>
                  </a:gra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>
                    <a:defPPr>
                      <a:defRPr lang="ru-RU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endParaRPr lang="ko-KR" altLang="en-US" sz="2701" dirty="0"/>
                  </a:p>
                </p:txBody>
              </p:sp>
            </p:grpSp>
          </p:grpSp>
          <p:sp>
            <p:nvSpPr>
              <p:cNvPr id="5" name="网chenying0907出品 27">
                <a:extLst>
                  <a:ext uri="{FF2B5EF4-FFF2-40B4-BE49-F238E27FC236}">
                    <a16:creationId xmlns:a16="http://schemas.microsoft.com/office/drawing/2014/main" id="{A996B466-721B-4769-8DA7-F7F92C2FDDC0}"/>
                  </a:ext>
                </a:extLst>
              </p:cNvPr>
              <p:cNvSpPr txBox="1"/>
              <p:nvPr/>
            </p:nvSpPr>
            <p:spPr>
              <a:xfrm flipH="1">
                <a:off x="3366035" y="2003869"/>
                <a:ext cx="746204" cy="3447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ru-RU" altLang="zh-CN" sz="2000" dirty="0" smtClean="0">
                    <a:solidFill>
                      <a:schemeClr val="bg2"/>
                    </a:solidFill>
                    <a:latin typeface="+mn-lt"/>
                    <a:cs typeface="Times New Roman" pitchFamily="18" charset="0"/>
                  </a:rPr>
                  <a:t>1,4</a:t>
                </a:r>
                <a:endParaRPr lang="zh-CN" altLang="en-US" sz="2000" dirty="0">
                  <a:solidFill>
                    <a:schemeClr val="bg2"/>
                  </a:solidFill>
                  <a:latin typeface="+mn-lt"/>
                  <a:cs typeface="Times New Roman" pitchFamily="18" charset="0"/>
                </a:endParaRPr>
              </a:p>
            </p:txBody>
          </p:sp>
          <p:sp>
            <p:nvSpPr>
              <p:cNvPr id="6" name="网chenying0907出品 27">
                <a:extLst>
                  <a:ext uri="{FF2B5EF4-FFF2-40B4-BE49-F238E27FC236}">
                    <a16:creationId xmlns:a16="http://schemas.microsoft.com/office/drawing/2014/main" id="{A996B466-721B-4769-8DA7-F7F92C2FDDC0}"/>
                  </a:ext>
                </a:extLst>
              </p:cNvPr>
              <p:cNvSpPr txBox="1"/>
              <p:nvPr/>
            </p:nvSpPr>
            <p:spPr>
              <a:xfrm flipH="1">
                <a:off x="5039578" y="2284232"/>
                <a:ext cx="746204" cy="3447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ru-RU" altLang="zh-CN" sz="2000" dirty="0" smtClean="0">
                    <a:solidFill>
                      <a:schemeClr val="bg2"/>
                    </a:solidFill>
                    <a:latin typeface="+mn-lt"/>
                    <a:cs typeface="Times New Roman" pitchFamily="18" charset="0"/>
                  </a:rPr>
                  <a:t>0,2</a:t>
                </a:r>
                <a:endParaRPr lang="zh-CN" altLang="en-US" sz="2000" dirty="0">
                  <a:solidFill>
                    <a:schemeClr val="bg2"/>
                  </a:solidFill>
                  <a:latin typeface="+mn-lt"/>
                  <a:cs typeface="Times New Roman" pitchFamily="18" charset="0"/>
                </a:endParaRPr>
              </a:p>
            </p:txBody>
          </p:sp>
          <p:sp>
            <p:nvSpPr>
              <p:cNvPr id="7" name="网chenying0907出品 27">
                <a:extLst>
                  <a:ext uri="{FF2B5EF4-FFF2-40B4-BE49-F238E27FC236}">
                    <a16:creationId xmlns:a16="http://schemas.microsoft.com/office/drawing/2014/main" id="{A996B466-721B-4769-8DA7-F7F92C2FDDC0}"/>
                  </a:ext>
                </a:extLst>
              </p:cNvPr>
              <p:cNvSpPr txBox="1"/>
              <p:nvPr/>
            </p:nvSpPr>
            <p:spPr>
              <a:xfrm flipH="1">
                <a:off x="3330229" y="2863767"/>
                <a:ext cx="746204" cy="3447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ru-RU" altLang="zh-CN" sz="2000" dirty="0" smtClean="0">
                    <a:solidFill>
                      <a:schemeClr val="bg2"/>
                    </a:solidFill>
                    <a:latin typeface="+mn-lt"/>
                    <a:cs typeface="Times New Roman" pitchFamily="18" charset="0"/>
                  </a:rPr>
                  <a:t>15,1</a:t>
                </a:r>
                <a:endParaRPr lang="zh-CN" altLang="en-US" sz="2000" dirty="0">
                  <a:solidFill>
                    <a:schemeClr val="bg2"/>
                  </a:solidFill>
                  <a:latin typeface="+mn-lt"/>
                  <a:cs typeface="Times New Roman" pitchFamily="18" charset="0"/>
                </a:endParaRPr>
              </a:p>
            </p:txBody>
          </p:sp>
          <p:sp>
            <p:nvSpPr>
              <p:cNvPr id="8" name="网chenying0907出品 27">
                <a:extLst>
                  <a:ext uri="{FF2B5EF4-FFF2-40B4-BE49-F238E27FC236}">
                    <a16:creationId xmlns:a16="http://schemas.microsoft.com/office/drawing/2014/main" id="{A996B466-721B-4769-8DA7-F7F92C2FDDC0}"/>
                  </a:ext>
                </a:extLst>
              </p:cNvPr>
              <p:cNvSpPr txBox="1"/>
              <p:nvPr/>
            </p:nvSpPr>
            <p:spPr>
              <a:xfrm flipH="1">
                <a:off x="4935158" y="3248722"/>
                <a:ext cx="746204" cy="3447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ru-RU" altLang="zh-CN" sz="2000" dirty="0" smtClean="0">
                    <a:solidFill>
                      <a:schemeClr val="bg2"/>
                    </a:solidFill>
                    <a:latin typeface="+mn-lt"/>
                    <a:cs typeface="Times New Roman" pitchFamily="18" charset="0"/>
                  </a:rPr>
                  <a:t>4,8</a:t>
                </a:r>
                <a:endParaRPr lang="zh-CN" altLang="en-US" sz="2000" dirty="0">
                  <a:solidFill>
                    <a:schemeClr val="bg2"/>
                  </a:solidFill>
                  <a:latin typeface="+mn-lt"/>
                  <a:cs typeface="Times New Roman" pitchFamily="18" charset="0"/>
                </a:endParaRPr>
              </a:p>
            </p:txBody>
          </p:sp>
          <p:sp>
            <p:nvSpPr>
              <p:cNvPr id="9" name="网chenying0907出品 27">
                <a:extLst>
                  <a:ext uri="{FF2B5EF4-FFF2-40B4-BE49-F238E27FC236}">
                    <a16:creationId xmlns:a16="http://schemas.microsoft.com/office/drawing/2014/main" id="{A996B466-721B-4769-8DA7-F7F92C2FDDC0}"/>
                  </a:ext>
                </a:extLst>
              </p:cNvPr>
              <p:cNvSpPr txBox="1"/>
              <p:nvPr/>
            </p:nvSpPr>
            <p:spPr>
              <a:xfrm flipH="1">
                <a:off x="3431539" y="3683063"/>
                <a:ext cx="746204" cy="3447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ru-RU" altLang="zh-CN" sz="2000" dirty="0" smtClean="0">
                    <a:solidFill>
                      <a:schemeClr val="bg2"/>
                    </a:solidFill>
                    <a:latin typeface="+mn-lt"/>
                    <a:cs typeface="Times New Roman" pitchFamily="18" charset="0"/>
                  </a:rPr>
                  <a:t>22,7</a:t>
                </a:r>
                <a:endParaRPr lang="zh-CN" altLang="en-US" sz="2000" dirty="0">
                  <a:solidFill>
                    <a:schemeClr val="bg2"/>
                  </a:solidFill>
                  <a:latin typeface="+mn-lt"/>
                  <a:cs typeface="Times New Roman" pitchFamily="18" charset="0"/>
                </a:endParaRPr>
              </a:p>
            </p:txBody>
          </p:sp>
          <p:sp>
            <p:nvSpPr>
              <p:cNvPr id="10" name="网chenying0907出品 27">
                <a:extLst>
                  <a:ext uri="{FF2B5EF4-FFF2-40B4-BE49-F238E27FC236}">
                    <a16:creationId xmlns:a16="http://schemas.microsoft.com/office/drawing/2014/main" id="{A996B466-721B-4769-8DA7-F7F92C2FDDC0}"/>
                  </a:ext>
                </a:extLst>
              </p:cNvPr>
              <p:cNvSpPr txBox="1"/>
              <p:nvPr/>
            </p:nvSpPr>
            <p:spPr>
              <a:xfrm flipH="1">
                <a:off x="4858965" y="4139587"/>
                <a:ext cx="746204" cy="3447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ru-RU" altLang="zh-CN" sz="2000" dirty="0" smtClean="0">
                    <a:solidFill>
                      <a:schemeClr val="bg2"/>
                    </a:solidFill>
                    <a:latin typeface="+mn-lt"/>
                    <a:cs typeface="Times New Roman" pitchFamily="18" charset="0"/>
                  </a:rPr>
                  <a:t>0,8</a:t>
                </a:r>
                <a:endParaRPr lang="zh-CN" altLang="en-US" sz="2000" dirty="0">
                  <a:solidFill>
                    <a:schemeClr val="bg2"/>
                  </a:solidFill>
                  <a:latin typeface="+mn-lt"/>
                  <a:cs typeface="Times New Roman" pitchFamily="18" charset="0"/>
                </a:endParaRPr>
              </a:p>
            </p:txBody>
          </p:sp>
        </p:grpSp>
        <p:grpSp>
          <p:nvGrpSpPr>
            <p:cNvPr id="38" name="Группа 37"/>
            <p:cNvGrpSpPr/>
            <p:nvPr/>
          </p:nvGrpSpPr>
          <p:grpSpPr>
            <a:xfrm>
              <a:off x="-497942" y="2202883"/>
              <a:ext cx="10172112" cy="2452234"/>
              <a:chOff x="-497942" y="2202883"/>
              <a:chExt cx="10172112" cy="2452234"/>
            </a:xfrm>
          </p:grpSpPr>
          <p:sp>
            <p:nvSpPr>
              <p:cNvPr id="31" name="TextBox 121">
                <a:extLst>
                  <a:ext uri="{FF2B5EF4-FFF2-40B4-BE49-F238E27FC236}">
                    <a16:creationId xmlns:a16="http://schemas.microsoft.com/office/drawing/2014/main" id="{E9834EC7-4539-4C32-8996-09B0BADF5CB8}"/>
                  </a:ext>
                </a:extLst>
              </p:cNvPr>
              <p:cNvSpPr txBox="1"/>
              <p:nvPr/>
            </p:nvSpPr>
            <p:spPr>
              <a:xfrm>
                <a:off x="-342874" y="2202883"/>
                <a:ext cx="336194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ru-RU" altLang="ko-KR" sz="1200" b="1" dirty="0" smtClean="0">
                    <a:cs typeface="Arial" pitchFamily="34" charset="0"/>
                  </a:rPr>
                  <a:t>Аренда имущества</a:t>
                </a:r>
                <a:endParaRPr lang="en-US" altLang="ko-KR" sz="1200" b="1" dirty="0">
                  <a:cs typeface="Arial" pitchFamily="34" charset="0"/>
                </a:endParaRPr>
              </a:p>
            </p:txBody>
          </p:sp>
          <p:sp>
            <p:nvSpPr>
              <p:cNvPr id="32" name="TextBox 124">
                <a:extLst>
                  <a:ext uri="{FF2B5EF4-FFF2-40B4-BE49-F238E27FC236}">
                    <a16:creationId xmlns:a16="http://schemas.microsoft.com/office/drawing/2014/main" id="{B6259205-3AB3-47EC-9470-5BB78E9A3EB0}"/>
                  </a:ext>
                </a:extLst>
              </p:cNvPr>
              <p:cNvSpPr txBox="1"/>
              <p:nvPr/>
            </p:nvSpPr>
            <p:spPr>
              <a:xfrm>
                <a:off x="-497942" y="2962789"/>
                <a:ext cx="336194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ru-RU" altLang="ko-KR" sz="1200" b="1" dirty="0" smtClean="0">
                    <a:cs typeface="Arial" pitchFamily="34" charset="0"/>
                  </a:rPr>
                  <a:t>Аренда земли</a:t>
                </a:r>
                <a:endParaRPr lang="en-US" altLang="ko-KR" sz="1200" b="1" dirty="0">
                  <a:cs typeface="Arial" pitchFamily="34" charset="0"/>
                </a:endParaRPr>
              </a:p>
            </p:txBody>
          </p:sp>
          <p:sp>
            <p:nvSpPr>
              <p:cNvPr id="33" name="TextBox 127">
                <a:extLst>
                  <a:ext uri="{FF2B5EF4-FFF2-40B4-BE49-F238E27FC236}">
                    <a16:creationId xmlns:a16="http://schemas.microsoft.com/office/drawing/2014/main" id="{32873706-90B7-42EF-8C8A-156F4B6A8AFD}"/>
                  </a:ext>
                </a:extLst>
              </p:cNvPr>
              <p:cNvSpPr txBox="1"/>
              <p:nvPr/>
            </p:nvSpPr>
            <p:spPr>
              <a:xfrm>
                <a:off x="-240526" y="3833934"/>
                <a:ext cx="336194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/>
                <a:r>
                  <a:rPr lang="ru-RU" altLang="ko-KR" sz="1200" b="1" dirty="0" smtClean="0">
                    <a:cs typeface="Arial" pitchFamily="34" charset="0"/>
                  </a:rPr>
                  <a:t>Прочие неналоговые</a:t>
                </a:r>
                <a:endParaRPr lang="en-US" altLang="ko-KR" sz="1200" b="1" dirty="0">
                  <a:cs typeface="Arial" pitchFamily="34" charset="0"/>
                </a:endParaRPr>
              </a:p>
            </p:txBody>
          </p:sp>
          <p:sp>
            <p:nvSpPr>
              <p:cNvPr id="34" name="TextBox 130">
                <a:extLst>
                  <a:ext uri="{FF2B5EF4-FFF2-40B4-BE49-F238E27FC236}">
                    <a16:creationId xmlns:a16="http://schemas.microsoft.com/office/drawing/2014/main" id="{B008F887-594F-4840-B38C-A3876FD69EEF}"/>
                  </a:ext>
                </a:extLst>
              </p:cNvPr>
              <p:cNvSpPr txBox="1"/>
              <p:nvPr/>
            </p:nvSpPr>
            <p:spPr>
              <a:xfrm>
                <a:off x="6312228" y="2468354"/>
                <a:ext cx="336194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altLang="ko-KR" sz="1200" b="1" dirty="0" smtClean="0">
                    <a:cs typeface="Arial" pitchFamily="34" charset="0"/>
                  </a:rPr>
                  <a:t>Продажа имущества</a:t>
                </a:r>
                <a:endParaRPr lang="en-US" altLang="ko-KR" sz="1200" b="1" dirty="0">
                  <a:cs typeface="Arial" pitchFamily="34" charset="0"/>
                </a:endParaRPr>
              </a:p>
            </p:txBody>
          </p:sp>
          <p:sp>
            <p:nvSpPr>
              <p:cNvPr id="35" name="TextBox 133">
                <a:extLst>
                  <a:ext uri="{FF2B5EF4-FFF2-40B4-BE49-F238E27FC236}">
                    <a16:creationId xmlns:a16="http://schemas.microsoft.com/office/drawing/2014/main" id="{78BC0DA3-81FF-4F41-AE30-597A24F7905E}"/>
                  </a:ext>
                </a:extLst>
              </p:cNvPr>
              <p:cNvSpPr txBox="1"/>
              <p:nvPr/>
            </p:nvSpPr>
            <p:spPr>
              <a:xfrm>
                <a:off x="6130176" y="3465294"/>
                <a:ext cx="336194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altLang="ko-KR" sz="1200" b="1" dirty="0" smtClean="0">
                    <a:cs typeface="Arial" pitchFamily="34" charset="0"/>
                  </a:rPr>
                  <a:t>Продажа земли</a:t>
                </a:r>
                <a:endParaRPr lang="en-US" altLang="ko-KR" sz="1200" b="1" dirty="0">
                  <a:cs typeface="Arial" pitchFamily="34" charset="0"/>
                </a:endParaRPr>
              </a:p>
            </p:txBody>
          </p:sp>
          <p:sp>
            <p:nvSpPr>
              <p:cNvPr id="36" name="TextBox 136">
                <a:extLst>
                  <a:ext uri="{FF2B5EF4-FFF2-40B4-BE49-F238E27FC236}">
                    <a16:creationId xmlns:a16="http://schemas.microsoft.com/office/drawing/2014/main" id="{56234B7B-2F9A-4555-8558-3B94D4B1B994}"/>
                  </a:ext>
                </a:extLst>
              </p:cNvPr>
              <p:cNvSpPr txBox="1"/>
              <p:nvPr/>
            </p:nvSpPr>
            <p:spPr>
              <a:xfrm>
                <a:off x="6040277" y="4378118"/>
                <a:ext cx="336194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ru-RU" altLang="ko-KR" sz="1200" b="1" dirty="0">
                    <a:cs typeface="Arial" pitchFamily="34" charset="0"/>
                  </a:rPr>
                  <a:t>Ш</a:t>
                </a:r>
                <a:r>
                  <a:rPr lang="ru-RU" altLang="ko-KR" sz="1200" b="1" dirty="0" smtClean="0">
                    <a:cs typeface="Arial" pitchFamily="34" charset="0"/>
                  </a:rPr>
                  <a:t>трафы</a:t>
                </a:r>
                <a:endParaRPr lang="en-US" altLang="ko-KR" sz="1200" b="1" dirty="0"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2571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Группа 29"/>
          <p:cNvGrpSpPr/>
          <p:nvPr/>
        </p:nvGrpSpPr>
        <p:grpSpPr>
          <a:xfrm>
            <a:off x="176017" y="1569406"/>
            <a:ext cx="8705711" cy="4545274"/>
            <a:chOff x="-725238" y="1023191"/>
            <a:chExt cx="10594476" cy="4811618"/>
          </a:xfrm>
        </p:grpSpPr>
        <p:sp>
          <p:nvSpPr>
            <p:cNvPr id="7" name="圆角矩形 22"/>
            <p:cNvSpPr/>
            <p:nvPr/>
          </p:nvSpPr>
          <p:spPr>
            <a:xfrm>
              <a:off x="-725238" y="2575885"/>
              <a:ext cx="3283215" cy="3258924"/>
            </a:xfrm>
            <a:prstGeom prst="roundRect">
              <a:avLst>
                <a:gd name="adj" fmla="val 9450"/>
              </a:avLst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grpSp>
          <p:nvGrpSpPr>
            <p:cNvPr id="8" name="组合 23"/>
            <p:cNvGrpSpPr/>
            <p:nvPr/>
          </p:nvGrpSpPr>
          <p:grpSpPr>
            <a:xfrm>
              <a:off x="-81856" y="1023191"/>
              <a:ext cx="1941068" cy="198557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8" name="同心圆 24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29" name="椭圆 25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9" name="椭圆 26"/>
            <p:cNvSpPr/>
            <p:nvPr/>
          </p:nvSpPr>
          <p:spPr>
            <a:xfrm>
              <a:off x="1398762" y="2319834"/>
              <a:ext cx="500621" cy="512099"/>
            </a:xfrm>
            <a:prstGeom prst="ellipse">
              <a:avLst/>
            </a:prstGeom>
            <a:solidFill>
              <a:srgbClr val="C00002"/>
            </a:solidFill>
            <a:ln w="25400" cap="flat" cmpd="sng" algn="ctr">
              <a:noFill/>
              <a:prstDash val="solid"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0" name="矩形 27"/>
            <p:cNvSpPr/>
            <p:nvPr/>
          </p:nvSpPr>
          <p:spPr>
            <a:xfrm>
              <a:off x="231935" y="1837328"/>
              <a:ext cx="1013419" cy="49244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 </a:t>
              </a:r>
              <a:r>
                <a:rPr kumimoji="0" lang="ru-RU" altLang="zh-CN" sz="2200" b="0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Times New Roman" pitchFamily="18" charset="0"/>
                  <a:ea typeface="微软雅黑"/>
                  <a:cs typeface="Times New Roman" pitchFamily="18" charset="0"/>
                </a:rPr>
                <a:t>95,5%</a:t>
              </a:r>
              <a:endParaRPr kumimoji="0" lang="zh-CN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微软雅黑"/>
                <a:cs typeface="Times New Roman" pitchFamily="18" charset="0"/>
              </a:endParaRPr>
            </a:p>
          </p:txBody>
        </p:sp>
        <p:sp>
          <p:nvSpPr>
            <p:cNvPr id="11" name="圆角矩形 28"/>
            <p:cNvSpPr/>
            <p:nvPr/>
          </p:nvSpPr>
          <p:spPr>
            <a:xfrm>
              <a:off x="2919450" y="2575884"/>
              <a:ext cx="3283215" cy="3258924"/>
            </a:xfrm>
            <a:prstGeom prst="roundRect">
              <a:avLst>
                <a:gd name="adj" fmla="val 7846"/>
              </a:avLst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2" name="圆角矩形 29"/>
            <p:cNvSpPr/>
            <p:nvPr/>
          </p:nvSpPr>
          <p:spPr>
            <a:xfrm>
              <a:off x="6586023" y="2575882"/>
              <a:ext cx="3283215" cy="3258924"/>
            </a:xfrm>
            <a:prstGeom prst="roundRect">
              <a:avLst>
                <a:gd name="adj" fmla="val 7445"/>
              </a:avLst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grpSp>
          <p:nvGrpSpPr>
            <p:cNvPr id="13" name="组合 30"/>
            <p:cNvGrpSpPr/>
            <p:nvPr/>
          </p:nvGrpSpPr>
          <p:grpSpPr>
            <a:xfrm>
              <a:off x="3590524" y="1083427"/>
              <a:ext cx="1941068" cy="198557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6" name="同心圆 3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27" name="椭圆 32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grpSp>
          <p:nvGrpSpPr>
            <p:cNvPr id="14" name="组合 33"/>
            <p:cNvGrpSpPr/>
            <p:nvPr/>
          </p:nvGrpSpPr>
          <p:grpSpPr>
            <a:xfrm>
              <a:off x="7257096" y="1023191"/>
              <a:ext cx="1941068" cy="1985570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24" name="同心圆 34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ysClr val="window" lastClr="FFFFFF"/>
                  </a:gs>
                  <a:gs pos="55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81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  <p:sp>
            <p:nvSpPr>
              <p:cNvPr id="25" name="椭圆 35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ysClr val="window" lastClr="FFFFFF"/>
                  </a:gs>
                  <a:gs pos="51000">
                    <a:sysClr val="window" lastClr="FFFFFF">
                      <a:lumMod val="95000"/>
                    </a:sysClr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18900000" scaled="0"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>
                <a:defPPr>
                  <a:defRPr lang="ru-RU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endParaRPr>
              </a:p>
            </p:txBody>
          </p:sp>
        </p:grpSp>
        <p:sp>
          <p:nvSpPr>
            <p:cNvPr id="15" name="椭圆 36"/>
            <p:cNvSpPr/>
            <p:nvPr/>
          </p:nvSpPr>
          <p:spPr>
            <a:xfrm>
              <a:off x="5142428" y="2319834"/>
              <a:ext cx="500621" cy="512099"/>
            </a:xfrm>
            <a:prstGeom prst="ellipse">
              <a:avLst/>
            </a:prstGeom>
            <a:solidFill>
              <a:srgbClr val="C00002"/>
            </a:solidFill>
            <a:ln w="25400" cap="flat" cmpd="sng" algn="ctr">
              <a:noFill/>
              <a:prstDash val="solid"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6" name="椭圆 37"/>
            <p:cNvSpPr/>
            <p:nvPr/>
          </p:nvSpPr>
          <p:spPr>
            <a:xfrm>
              <a:off x="8811904" y="2319834"/>
              <a:ext cx="500621" cy="512099"/>
            </a:xfrm>
            <a:prstGeom prst="ellipse">
              <a:avLst/>
            </a:prstGeom>
            <a:solidFill>
              <a:srgbClr val="C00002"/>
            </a:solidFill>
            <a:ln w="25400" cap="flat" cmpd="sng" algn="ctr">
              <a:noFill/>
              <a:prstDash val="solid"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txBody>
            <a:bodyPr rtlCol="0" anchor="ctr"/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/>
                <a:ea typeface="微软雅黑"/>
                <a:cs typeface="+mn-cs"/>
              </a:endParaRPr>
            </a:p>
          </p:txBody>
        </p:sp>
        <p:sp>
          <p:nvSpPr>
            <p:cNvPr id="17" name="矩形 27"/>
            <p:cNvSpPr/>
            <p:nvPr/>
          </p:nvSpPr>
          <p:spPr>
            <a:xfrm>
              <a:off x="3953663" y="1889713"/>
              <a:ext cx="872355" cy="49244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 </a:t>
              </a:r>
              <a:r>
                <a:rPr kumimoji="0" lang="ru-RU" altLang="zh-CN" sz="2200" b="0" i="1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Times New Roman" pitchFamily="18" charset="0"/>
                  <a:ea typeface="微软雅黑"/>
                  <a:cs typeface="Times New Roman" pitchFamily="18" charset="0"/>
                </a:rPr>
                <a:t>4,5%</a:t>
              </a:r>
              <a:endParaRPr kumimoji="0" lang="zh-CN" altLang="en-US" sz="2200" b="0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微软雅黑"/>
                <a:cs typeface="Times New Roman" pitchFamily="18" charset="0"/>
              </a:endParaRPr>
            </a:p>
          </p:txBody>
        </p:sp>
        <p:sp>
          <p:nvSpPr>
            <p:cNvPr id="18" name="矩形 27"/>
            <p:cNvSpPr/>
            <p:nvPr/>
          </p:nvSpPr>
          <p:spPr>
            <a:xfrm>
              <a:off x="7214730" y="1746771"/>
              <a:ext cx="1534394" cy="49244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/>
                  <a:ea typeface="微软雅黑"/>
                  <a:cs typeface="+mn-cs"/>
                </a:rPr>
                <a:t> </a:t>
              </a:r>
              <a:r>
                <a:rPr kumimoji="0" lang="ru-RU" altLang="zh-CN" sz="2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Times New Roman" pitchFamily="18" charset="0"/>
                  <a:ea typeface="微软雅黑"/>
                  <a:cs typeface="Times New Roman" pitchFamily="18" charset="0"/>
                </a:rPr>
                <a:t>196520,2</a:t>
              </a:r>
              <a:endPara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微软雅黑"/>
                <a:cs typeface="Times New Roman" pitchFamily="18" charset="0"/>
              </a:endParaRPr>
            </a:p>
          </p:txBody>
        </p:sp>
        <p:sp>
          <p:nvSpPr>
            <p:cNvPr id="19" name="矩形 27"/>
            <p:cNvSpPr/>
            <p:nvPr/>
          </p:nvSpPr>
          <p:spPr>
            <a:xfrm>
              <a:off x="71786" y="1370487"/>
              <a:ext cx="1435008" cy="49244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zh-CN" sz="2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Times New Roman" pitchFamily="18" charset="0"/>
                  <a:ea typeface="微软雅黑"/>
                  <a:cs typeface="Times New Roman" pitchFamily="18" charset="0"/>
                </a:rPr>
                <a:t>187500,5</a:t>
              </a:r>
              <a:endPara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微软雅黑"/>
                <a:cs typeface="Times New Roman" pitchFamily="18" charset="0"/>
              </a:endParaRPr>
            </a:p>
          </p:txBody>
        </p:sp>
        <p:sp>
          <p:nvSpPr>
            <p:cNvPr id="20" name="矩形 27"/>
            <p:cNvSpPr/>
            <p:nvPr/>
          </p:nvSpPr>
          <p:spPr>
            <a:xfrm>
              <a:off x="3885722" y="1439941"/>
              <a:ext cx="1101584" cy="492443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ru-RU" altLang="zh-CN" sz="2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Times New Roman" pitchFamily="18" charset="0"/>
                  <a:ea typeface="微软雅黑"/>
                  <a:cs typeface="Times New Roman" pitchFamily="18" charset="0"/>
                </a:rPr>
                <a:t>9019,7</a:t>
              </a:r>
              <a:endParaRPr kumimoji="0" lang="zh-CN" altLang="en-US" sz="26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微软雅黑"/>
                <a:cs typeface="Times New Roman" pitchFamily="18" charset="0"/>
              </a:endParaRPr>
            </a:p>
          </p:txBody>
        </p:sp>
        <p:sp>
          <p:nvSpPr>
            <p:cNvPr id="21" name="TextBox 1"/>
            <p:cNvSpPr txBox="1"/>
            <p:nvPr/>
          </p:nvSpPr>
          <p:spPr>
            <a:xfrm>
              <a:off x="-391698" y="3491267"/>
              <a:ext cx="2494720" cy="13684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2600" dirty="0" smtClean="0">
                  <a:latin typeface="Times New Roman" pitchFamily="18" charset="0"/>
                  <a:cs typeface="Times New Roman" pitchFamily="18" charset="0"/>
                </a:rPr>
                <a:t>Налоговые и неналоговые доходы</a:t>
              </a:r>
              <a:endParaRPr lang="ru-RU" sz="2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TextBox 32"/>
            <p:cNvSpPr txBox="1"/>
            <p:nvPr/>
          </p:nvSpPr>
          <p:spPr>
            <a:xfrm>
              <a:off x="3141073" y="3642421"/>
              <a:ext cx="2872636" cy="9448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2600" dirty="0" smtClean="0">
                  <a:latin typeface="Times New Roman" pitchFamily="18" charset="0"/>
                  <a:cs typeface="Times New Roman" pitchFamily="18" charset="0"/>
                </a:rPr>
                <a:t>Безвозмездные поступления</a:t>
              </a:r>
              <a:endParaRPr lang="ru-RU" sz="26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TextBox 33"/>
            <p:cNvSpPr txBox="1"/>
            <p:nvPr/>
          </p:nvSpPr>
          <p:spPr>
            <a:xfrm>
              <a:off x="6980266" y="3952932"/>
              <a:ext cx="2494721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ru-RU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ru-RU" sz="3000" dirty="0" smtClean="0">
                  <a:latin typeface="Times New Roman" pitchFamily="18" charset="0"/>
                  <a:cs typeface="Times New Roman" pitchFamily="18" charset="0"/>
                </a:rPr>
                <a:t>Всего</a:t>
              </a:r>
              <a:endParaRPr lang="ru-RU" sz="3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1" name="TextBox 24"/>
          <p:cNvSpPr txBox="1"/>
          <p:nvPr/>
        </p:nvSpPr>
        <p:spPr>
          <a:xfrm>
            <a:off x="-624941" y="420737"/>
            <a:ext cx="103164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поступлений в доход </a:t>
            </a:r>
          </a:p>
          <a:p>
            <a:pPr algn="ctr"/>
            <a:r>
              <a:rPr lang="ru-RU" sz="3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города Чистополь за 2020 год в тыс. руб.</a:t>
            </a:r>
            <a:endParaRPr lang="ru-RU" sz="30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10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198315509"/>
              </p:ext>
            </p:extLst>
          </p:nvPr>
        </p:nvGraphicFramePr>
        <p:xfrm>
          <a:off x="-66260" y="-223630"/>
          <a:ext cx="9276521" cy="73052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273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27051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0070C0"/>
                </a:solidFill>
              </a:rPr>
              <a:t>Создание инвестиционной привлекательности 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5800" y="1876424"/>
            <a:ext cx="7620000" cy="1754326"/>
          </a:xfrm>
          <a:prstGeom prst="rect">
            <a:avLst/>
          </a:prstGeom>
          <a:scene3d>
            <a:camera prst="orthographicFront"/>
            <a:lightRig rig="threePt" dir="t"/>
          </a:scene3d>
          <a:sp3d extrusionH="76200">
            <a:bevelT/>
            <a:extrusionClr>
              <a:srgbClr val="DBF6FE"/>
            </a:extrusionClr>
          </a:sp3d>
        </p:spPr>
        <p:txBody>
          <a:bodyPr wrap="square">
            <a:spAutoFit/>
          </a:bodyPr>
          <a:lstStyle/>
          <a:p>
            <a:r>
              <a:rPr lang="ru-RU" dirty="0" smtClean="0"/>
              <a:t>-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предоставление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льгот по местным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налогам; </a:t>
            </a:r>
          </a:p>
          <a:p>
            <a:pPr marL="285750" indent="-285750">
              <a:buFontTx/>
              <a:buChar char="-"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увеличение числа  резидентов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территории опережающего экономического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развития;</a:t>
            </a:r>
          </a:p>
          <a:p>
            <a:pPr marL="285750" indent="-285750">
              <a:buFontTx/>
              <a:buChar char="-"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консультационная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информационная поддержка субъектов </a:t>
            </a:r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МиСП</a:t>
            </a:r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285750" indent="-285750">
              <a:buFontTx/>
              <a:buChar char="-"/>
            </a:pP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создание рабочих мест</a:t>
            </a:r>
            <a:r>
              <a:rPr lang="ru-RU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;   (добавить) </a:t>
            </a:r>
          </a:p>
          <a:p>
            <a:pPr marL="285750" indent="-285750">
              <a:buFontTx/>
              <a:buChar char="-"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62139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250</TotalTime>
  <Words>460</Words>
  <Application>Microsoft Office PowerPoint</Application>
  <PresentationFormat>Экран (4:3)</PresentationFormat>
  <Paragraphs>83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21" baseType="lpstr">
      <vt:lpstr>맑은 고딕</vt:lpstr>
      <vt:lpstr>微软雅黑</vt:lpstr>
      <vt:lpstr>Arial</vt:lpstr>
      <vt:lpstr>Arial</vt:lpstr>
      <vt:lpstr>Arial Cyr</vt:lpstr>
      <vt:lpstr>Calibri</vt:lpstr>
      <vt:lpstr>Calibri Light</vt:lpstr>
      <vt:lpstr>等线</vt:lpstr>
      <vt:lpstr>Noto Sans</vt:lpstr>
      <vt:lpstr>Times New Roman</vt:lpstr>
      <vt:lpstr>Office Theme</vt:lpstr>
      <vt:lpstr>Бюджет для граждан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Создание инвестиционной привлекательности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raifo3</cp:lastModifiedBy>
  <cp:revision>50</cp:revision>
  <dcterms:created xsi:type="dcterms:W3CDTF">2018-09-04T12:10:47Z</dcterms:created>
  <dcterms:modified xsi:type="dcterms:W3CDTF">2021-08-02T07:16:10Z</dcterms:modified>
</cp:coreProperties>
</file>